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1" r:id="rId6"/>
    <p:sldId id="262" r:id="rId7"/>
    <p:sldId id="267" r:id="rId8"/>
    <p:sldId id="266" r:id="rId9"/>
    <p:sldId id="263" r:id="rId10"/>
    <p:sldId id="264" r:id="rId11"/>
    <p:sldId id="265" r:id="rId12"/>
    <p:sldId id="257" r:id="rId13"/>
    <p:sldId id="258" r:id="rId14"/>
    <p:sldId id="259"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20C0DD-976E-82B6-0218-2BA1916EEC15}" v="19" dt="2020-06-23T12:44:16.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Wills (Polperro Primary Academy)" userId="150c9086-8692-4430-896d-8fbdbb181e59" providerId="ADAL" clId="{B8039344-5D4F-421D-B768-9AB63442DD57}"/>
    <pc:docChg chg="custSel addSld modSld">
      <pc:chgData name="Jane Wills (Polperro Primary Academy)" userId="150c9086-8692-4430-896d-8fbdbb181e59" providerId="ADAL" clId="{B8039344-5D4F-421D-B768-9AB63442DD57}" dt="2020-06-23T15:07:26.726" v="56" actId="6549"/>
      <pc:docMkLst>
        <pc:docMk/>
      </pc:docMkLst>
      <pc:sldChg chg="delSp modSp mod">
        <pc:chgData name="Jane Wills (Polperro Primary Academy)" userId="150c9086-8692-4430-896d-8fbdbb181e59" providerId="ADAL" clId="{B8039344-5D4F-421D-B768-9AB63442DD57}" dt="2020-06-23T13:55:10.088" v="1" actId="1076"/>
        <pc:sldMkLst>
          <pc:docMk/>
          <pc:sldMk cId="0" sldId="260"/>
        </pc:sldMkLst>
        <pc:spChg chg="del">
          <ac:chgData name="Jane Wills (Polperro Primary Academy)" userId="150c9086-8692-4430-896d-8fbdbb181e59" providerId="ADAL" clId="{B8039344-5D4F-421D-B768-9AB63442DD57}" dt="2020-06-23T13:55:05.763" v="0" actId="478"/>
          <ac:spMkLst>
            <pc:docMk/>
            <pc:sldMk cId="0" sldId="260"/>
            <ac:spMk id="9" creationId="{00000000-0000-0000-0000-000000000000}"/>
          </ac:spMkLst>
        </pc:spChg>
        <pc:spChg chg="mod">
          <ac:chgData name="Jane Wills (Polperro Primary Academy)" userId="150c9086-8692-4430-896d-8fbdbb181e59" providerId="ADAL" clId="{B8039344-5D4F-421D-B768-9AB63442DD57}" dt="2020-06-23T13:55:10.088" v="1" actId="1076"/>
          <ac:spMkLst>
            <pc:docMk/>
            <pc:sldMk cId="0" sldId="260"/>
            <ac:spMk id="10" creationId="{00000000-0000-0000-0000-000000000000}"/>
          </ac:spMkLst>
        </pc:spChg>
      </pc:sldChg>
      <pc:sldChg chg="modSp new mod">
        <pc:chgData name="Jane Wills (Polperro Primary Academy)" userId="150c9086-8692-4430-896d-8fbdbb181e59" providerId="ADAL" clId="{B8039344-5D4F-421D-B768-9AB63442DD57}" dt="2020-06-23T15:07:26.726" v="56" actId="6549"/>
        <pc:sldMkLst>
          <pc:docMk/>
          <pc:sldMk cId="1189622331" sldId="261"/>
        </pc:sldMkLst>
        <pc:spChg chg="mod">
          <ac:chgData name="Jane Wills (Polperro Primary Academy)" userId="150c9086-8692-4430-896d-8fbdbb181e59" providerId="ADAL" clId="{B8039344-5D4F-421D-B768-9AB63442DD57}" dt="2020-06-23T15:04:42.097" v="27" actId="20577"/>
          <ac:spMkLst>
            <pc:docMk/>
            <pc:sldMk cId="1189622331" sldId="261"/>
            <ac:spMk id="2" creationId="{F5FE8D05-6C22-48B3-9353-33B9D9C62AA2}"/>
          </ac:spMkLst>
        </pc:spChg>
        <pc:spChg chg="mod">
          <ac:chgData name="Jane Wills (Polperro Primary Academy)" userId="150c9086-8692-4430-896d-8fbdbb181e59" providerId="ADAL" clId="{B8039344-5D4F-421D-B768-9AB63442DD57}" dt="2020-06-23T15:07:26.726" v="56" actId="6549"/>
          <ac:spMkLst>
            <pc:docMk/>
            <pc:sldMk cId="1189622331" sldId="261"/>
            <ac:spMk id="3" creationId="{21692EC9-E42B-4A69-9CA1-F37A469E51B5}"/>
          </ac:spMkLst>
        </pc:spChg>
      </pc:sldChg>
    </pc:docChg>
  </pc:docChgLst>
  <pc:docChgLst>
    <pc:chgData name="Jane Wills (Polperro Primary Academy)" userId="150c9086-8692-4430-896d-8fbdbb181e59" providerId="ADAL" clId="{5D695278-CADA-45C8-B37B-E5BDF42F28B9}"/>
    <pc:docChg chg="custSel addSld modSld">
      <pc:chgData name="Jane Wills (Polperro Primary Academy)" userId="150c9086-8692-4430-896d-8fbdbb181e59" providerId="ADAL" clId="{5D695278-CADA-45C8-B37B-E5BDF42F28B9}" dt="2020-06-24T10:35:34.718" v="157" actId="403"/>
      <pc:docMkLst>
        <pc:docMk/>
      </pc:docMkLst>
      <pc:sldChg chg="modSp mod">
        <pc:chgData name="Jane Wills (Polperro Primary Academy)" userId="150c9086-8692-4430-896d-8fbdbb181e59" providerId="ADAL" clId="{5D695278-CADA-45C8-B37B-E5BDF42F28B9}" dt="2020-06-24T10:27:58.042" v="1" actId="1076"/>
        <pc:sldMkLst>
          <pc:docMk/>
          <pc:sldMk cId="0" sldId="256"/>
        </pc:sldMkLst>
        <pc:picChg chg="mod">
          <ac:chgData name="Jane Wills (Polperro Primary Academy)" userId="150c9086-8692-4430-896d-8fbdbb181e59" providerId="ADAL" clId="{5D695278-CADA-45C8-B37B-E5BDF42F28B9}" dt="2020-06-24T10:27:58.042" v="1" actId="1076"/>
          <ac:picMkLst>
            <pc:docMk/>
            <pc:sldMk cId="0" sldId="256"/>
            <ac:picMk id="3074" creationId="{00000000-0000-0000-0000-000000000000}"/>
          </ac:picMkLst>
        </pc:picChg>
      </pc:sldChg>
      <pc:sldChg chg="addSp delSp modSp">
        <pc:chgData name="Jane Wills (Polperro Primary Academy)" userId="150c9086-8692-4430-896d-8fbdbb181e59" providerId="ADAL" clId="{5D695278-CADA-45C8-B37B-E5BDF42F28B9}" dt="2020-06-24T10:30:08.978" v="14" actId="1076"/>
        <pc:sldMkLst>
          <pc:docMk/>
          <pc:sldMk cId="1189622331" sldId="261"/>
        </pc:sldMkLst>
        <pc:spChg chg="mod">
          <ac:chgData name="Jane Wills (Polperro Primary Academy)" userId="150c9086-8692-4430-896d-8fbdbb181e59" providerId="ADAL" clId="{5D695278-CADA-45C8-B37B-E5BDF42F28B9}" dt="2020-06-24T10:29:54.803" v="10" actId="1076"/>
          <ac:spMkLst>
            <pc:docMk/>
            <pc:sldMk cId="1189622331" sldId="261"/>
            <ac:spMk id="3" creationId="{21692EC9-E42B-4A69-9CA1-F37A469E51B5}"/>
          </ac:spMkLst>
        </pc:spChg>
        <pc:picChg chg="add mod">
          <ac:chgData name="Jane Wills (Polperro Primary Academy)" userId="150c9086-8692-4430-896d-8fbdbb181e59" providerId="ADAL" clId="{5D695278-CADA-45C8-B37B-E5BDF42F28B9}" dt="2020-06-24T10:28:27.979" v="4" actId="1076"/>
          <ac:picMkLst>
            <pc:docMk/>
            <pc:sldMk cId="1189622331" sldId="261"/>
            <ac:picMk id="1026" creationId="{71B53C5E-0111-4310-A5C6-18353F24A251}"/>
          </ac:picMkLst>
        </pc:picChg>
        <pc:picChg chg="add mod">
          <ac:chgData name="Jane Wills (Polperro Primary Academy)" userId="150c9086-8692-4430-896d-8fbdbb181e59" providerId="ADAL" clId="{5D695278-CADA-45C8-B37B-E5BDF42F28B9}" dt="2020-06-24T10:29:25.435" v="7" actId="1076"/>
          <ac:picMkLst>
            <pc:docMk/>
            <pc:sldMk cId="1189622331" sldId="261"/>
            <ac:picMk id="1028" creationId="{E6CCF77D-2E08-4CB0-9AE5-2279F33E8073}"/>
          </ac:picMkLst>
        </pc:picChg>
        <pc:picChg chg="add del mod">
          <ac:chgData name="Jane Wills (Polperro Primary Academy)" userId="150c9086-8692-4430-896d-8fbdbb181e59" providerId="ADAL" clId="{5D695278-CADA-45C8-B37B-E5BDF42F28B9}" dt="2020-06-24T10:29:56.497" v="11"/>
          <ac:picMkLst>
            <pc:docMk/>
            <pc:sldMk cId="1189622331" sldId="261"/>
            <ac:picMk id="1030" creationId="{738D4287-9736-48EA-B07A-F842999A4B8F}"/>
          </ac:picMkLst>
        </pc:picChg>
        <pc:picChg chg="add mod">
          <ac:chgData name="Jane Wills (Polperro Primary Academy)" userId="150c9086-8692-4430-896d-8fbdbb181e59" providerId="ADAL" clId="{5D695278-CADA-45C8-B37B-E5BDF42F28B9}" dt="2020-06-24T10:30:08.978" v="14" actId="1076"/>
          <ac:picMkLst>
            <pc:docMk/>
            <pc:sldMk cId="1189622331" sldId="261"/>
            <ac:picMk id="1032" creationId="{EB8FB86B-8DBB-4C04-BFD9-3BEA0D445ECE}"/>
          </ac:picMkLst>
        </pc:picChg>
      </pc:sldChg>
      <pc:sldChg chg="delSp modSp mod">
        <pc:chgData name="Jane Wills (Polperro Primary Academy)" userId="150c9086-8692-4430-896d-8fbdbb181e59" providerId="ADAL" clId="{5D695278-CADA-45C8-B37B-E5BDF42F28B9}" dt="2020-06-24T10:33:09.250" v="44" actId="1076"/>
        <pc:sldMkLst>
          <pc:docMk/>
          <pc:sldMk cId="3540314346" sldId="262"/>
        </pc:sldMkLst>
        <pc:spChg chg="mod">
          <ac:chgData name="Jane Wills (Polperro Primary Academy)" userId="150c9086-8692-4430-896d-8fbdbb181e59" providerId="ADAL" clId="{5D695278-CADA-45C8-B37B-E5BDF42F28B9}" dt="2020-06-24T10:31:08.110" v="20" actId="27636"/>
          <ac:spMkLst>
            <pc:docMk/>
            <pc:sldMk cId="3540314346" sldId="262"/>
            <ac:spMk id="2" creationId="{00000000-0000-0000-0000-000000000000}"/>
          </ac:spMkLst>
        </pc:spChg>
        <pc:spChg chg="del mod">
          <ac:chgData name="Jane Wills (Polperro Primary Academy)" userId="150c9086-8692-4430-896d-8fbdbb181e59" providerId="ADAL" clId="{5D695278-CADA-45C8-B37B-E5BDF42F28B9}" dt="2020-06-24T10:33:01" v="41" actId="21"/>
          <ac:spMkLst>
            <pc:docMk/>
            <pc:sldMk cId="3540314346" sldId="262"/>
            <ac:spMk id="4" creationId="{00000000-0000-0000-0000-000000000000}"/>
          </ac:spMkLst>
        </pc:spChg>
        <pc:picChg chg="mod">
          <ac:chgData name="Jane Wills (Polperro Primary Academy)" userId="150c9086-8692-4430-896d-8fbdbb181e59" providerId="ADAL" clId="{5D695278-CADA-45C8-B37B-E5BDF42F28B9}" dt="2020-06-24T10:33:09.250" v="44" actId="1076"/>
          <ac:picMkLst>
            <pc:docMk/>
            <pc:sldMk cId="3540314346" sldId="262"/>
            <ac:picMk id="1026" creationId="{00000000-0000-0000-0000-000000000000}"/>
          </ac:picMkLst>
        </pc:picChg>
        <pc:picChg chg="del mod">
          <ac:chgData name="Jane Wills (Polperro Primary Academy)" userId="150c9086-8692-4430-896d-8fbdbb181e59" providerId="ADAL" clId="{5D695278-CADA-45C8-B37B-E5BDF42F28B9}" dt="2020-06-24T10:32:21.746" v="32" actId="21"/>
          <ac:picMkLst>
            <pc:docMk/>
            <pc:sldMk cId="3540314346" sldId="262"/>
            <ac:picMk id="1028" creationId="{00000000-0000-0000-0000-000000000000}"/>
          </ac:picMkLst>
        </pc:picChg>
        <pc:picChg chg="del mod">
          <ac:chgData name="Jane Wills (Polperro Primary Academy)" userId="150c9086-8692-4430-896d-8fbdbb181e59" providerId="ADAL" clId="{5D695278-CADA-45C8-B37B-E5BDF42F28B9}" dt="2020-06-24T10:31:58.821" v="27" actId="21"/>
          <ac:picMkLst>
            <pc:docMk/>
            <pc:sldMk cId="3540314346" sldId="262"/>
            <ac:picMk id="1030" creationId="{00000000-0000-0000-0000-000000000000}"/>
          </ac:picMkLst>
        </pc:picChg>
      </pc:sldChg>
      <pc:sldChg chg="addSp delSp modSp mod">
        <pc:chgData name="Jane Wills (Polperro Primary Academy)" userId="150c9086-8692-4430-896d-8fbdbb181e59" providerId="ADAL" clId="{5D695278-CADA-45C8-B37B-E5BDF42F28B9}" dt="2020-06-24T10:35:34.718" v="157" actId="403"/>
        <pc:sldMkLst>
          <pc:docMk/>
          <pc:sldMk cId="4087897537" sldId="263"/>
        </pc:sldMkLst>
        <pc:spChg chg="del">
          <ac:chgData name="Jane Wills (Polperro Primary Academy)" userId="150c9086-8692-4430-896d-8fbdbb181e59" providerId="ADAL" clId="{5D695278-CADA-45C8-B37B-E5BDF42F28B9}" dt="2020-06-24T10:34:56.853" v="140" actId="478"/>
          <ac:spMkLst>
            <pc:docMk/>
            <pc:sldMk cId="4087897537" sldId="263"/>
            <ac:spMk id="2" creationId="{00000000-0000-0000-0000-000000000000}"/>
          </ac:spMkLst>
        </pc:spChg>
        <pc:spChg chg="mod">
          <ac:chgData name="Jane Wills (Polperro Primary Academy)" userId="150c9086-8692-4430-896d-8fbdbb181e59" providerId="ADAL" clId="{5D695278-CADA-45C8-B37B-E5BDF42F28B9}" dt="2020-06-24T10:35:34.718" v="157" actId="403"/>
          <ac:spMkLst>
            <pc:docMk/>
            <pc:sldMk cId="4087897537" sldId="263"/>
            <ac:spMk id="3" creationId="{00000000-0000-0000-0000-000000000000}"/>
          </ac:spMkLst>
        </pc:spChg>
        <pc:spChg chg="add mod">
          <ac:chgData name="Jane Wills (Polperro Primary Academy)" userId="150c9086-8692-4430-896d-8fbdbb181e59" providerId="ADAL" clId="{5D695278-CADA-45C8-B37B-E5BDF42F28B9}" dt="2020-06-24T10:35:15.410" v="152" actId="1076"/>
          <ac:spMkLst>
            <pc:docMk/>
            <pc:sldMk cId="4087897537" sldId="263"/>
            <ac:spMk id="5" creationId="{F1552F05-9D95-4B52-A1CF-87C562BD36FC}"/>
          </ac:spMkLst>
        </pc:spChg>
      </pc:sldChg>
      <pc:sldChg chg="addSp delSp modSp new mod">
        <pc:chgData name="Jane Wills (Polperro Primary Academy)" userId="150c9086-8692-4430-896d-8fbdbb181e59" providerId="ADAL" clId="{5D695278-CADA-45C8-B37B-E5BDF42F28B9}" dt="2020-06-24T10:34:42.553" v="139" actId="113"/>
        <pc:sldMkLst>
          <pc:docMk/>
          <pc:sldMk cId="3684968333" sldId="266"/>
        </pc:sldMkLst>
        <pc:spChg chg="del">
          <ac:chgData name="Jane Wills (Polperro Primary Academy)" userId="150c9086-8692-4430-896d-8fbdbb181e59" providerId="ADAL" clId="{5D695278-CADA-45C8-B37B-E5BDF42F28B9}" dt="2020-06-24T10:33:21.139" v="45" actId="478"/>
          <ac:spMkLst>
            <pc:docMk/>
            <pc:sldMk cId="3684968333" sldId="266"/>
            <ac:spMk id="2" creationId="{AFCFCC81-ED54-49BD-909F-E8D2AF86AEE4}"/>
          </ac:spMkLst>
        </pc:spChg>
        <pc:spChg chg="del">
          <ac:chgData name="Jane Wills (Polperro Primary Academy)" userId="150c9086-8692-4430-896d-8fbdbb181e59" providerId="ADAL" clId="{5D695278-CADA-45C8-B37B-E5BDF42F28B9}" dt="2020-06-24T10:32:04.264" v="28"/>
          <ac:spMkLst>
            <pc:docMk/>
            <pc:sldMk cId="3684968333" sldId="266"/>
            <ac:spMk id="3" creationId="{16767266-1AEB-4359-9827-7DE3FBE9DA40}"/>
          </ac:spMkLst>
        </pc:spChg>
        <pc:spChg chg="add mod">
          <ac:chgData name="Jane Wills (Polperro Primary Academy)" userId="150c9086-8692-4430-896d-8fbdbb181e59" providerId="ADAL" clId="{5D695278-CADA-45C8-B37B-E5BDF42F28B9}" dt="2020-06-24T10:33:26.168" v="47"/>
          <ac:spMkLst>
            <pc:docMk/>
            <pc:sldMk cId="3684968333" sldId="266"/>
            <ac:spMk id="7" creationId="{C1C18EB0-BB0A-4207-90D9-35AF7E49F541}"/>
          </ac:spMkLst>
        </pc:spChg>
        <pc:spChg chg="add mod">
          <ac:chgData name="Jane Wills (Polperro Primary Academy)" userId="150c9086-8692-4430-896d-8fbdbb181e59" providerId="ADAL" clId="{5D695278-CADA-45C8-B37B-E5BDF42F28B9}" dt="2020-06-24T10:34:42.553" v="139" actId="113"/>
          <ac:spMkLst>
            <pc:docMk/>
            <pc:sldMk cId="3684968333" sldId="266"/>
            <ac:spMk id="8" creationId="{8FBB62E4-AA4A-43CD-8E16-D46FC21C0CB7}"/>
          </ac:spMkLst>
        </pc:spChg>
        <pc:picChg chg="add mod">
          <ac:chgData name="Jane Wills (Polperro Primary Academy)" userId="150c9086-8692-4430-896d-8fbdbb181e59" providerId="ADAL" clId="{5D695278-CADA-45C8-B37B-E5BDF42F28B9}" dt="2020-06-24T10:33:24.131" v="46" actId="1076"/>
          <ac:picMkLst>
            <pc:docMk/>
            <pc:sldMk cId="3684968333" sldId="266"/>
            <ac:picMk id="6" creationId="{40271F21-2644-4A27-B669-163110B85839}"/>
          </ac:picMkLst>
        </pc:picChg>
      </pc:sldChg>
      <pc:sldChg chg="addSp modSp new">
        <pc:chgData name="Jane Wills (Polperro Primary Academy)" userId="150c9086-8692-4430-896d-8fbdbb181e59" providerId="ADAL" clId="{5D695278-CADA-45C8-B37B-E5BDF42F28B9}" dt="2020-06-24T10:32:39.481" v="38" actId="14100"/>
        <pc:sldMkLst>
          <pc:docMk/>
          <pc:sldMk cId="748002872" sldId="267"/>
        </pc:sldMkLst>
        <pc:picChg chg="add mod">
          <ac:chgData name="Jane Wills (Polperro Primary Academy)" userId="150c9086-8692-4430-896d-8fbdbb181e59" providerId="ADAL" clId="{5D695278-CADA-45C8-B37B-E5BDF42F28B9}" dt="2020-06-24T10:32:39.481" v="38" actId="14100"/>
          <ac:picMkLst>
            <pc:docMk/>
            <pc:sldMk cId="748002872" sldId="267"/>
            <ac:picMk id="4" creationId="{48F1A98B-84D5-44F8-9474-603DDA353BBC}"/>
          </ac:picMkLst>
        </pc:picChg>
      </pc:sldChg>
    </pc:docChg>
  </pc:docChgLst>
  <pc:docChgLst>
    <pc:chgData name="Jane Wills (Polperro Primary Academy)" userId="S::jwills@polperroprimary.co.uk::150c9086-8692-4430-896d-8fbdbb181e59" providerId="AD" clId="Web-{BC20C0DD-976E-82B6-0218-2BA1916EEC15}"/>
    <pc:docChg chg="modSld">
      <pc:chgData name="Jane Wills (Polperro Primary Academy)" userId="S::jwills@polperroprimary.co.uk::150c9086-8692-4430-896d-8fbdbb181e59" providerId="AD" clId="Web-{BC20C0DD-976E-82B6-0218-2BA1916EEC15}" dt="2020-06-23T12:44:16.387" v="15" actId="20577"/>
      <pc:docMkLst>
        <pc:docMk/>
      </pc:docMkLst>
      <pc:sldChg chg="modSp">
        <pc:chgData name="Jane Wills (Polperro Primary Academy)" userId="S::jwills@polperroprimary.co.uk::150c9086-8692-4430-896d-8fbdbb181e59" providerId="AD" clId="Web-{BC20C0DD-976E-82B6-0218-2BA1916EEC15}" dt="2020-06-23T12:44:16.387" v="15" actId="20577"/>
        <pc:sldMkLst>
          <pc:docMk/>
          <pc:sldMk cId="0" sldId="260"/>
        </pc:sldMkLst>
        <pc:spChg chg="mod">
          <ac:chgData name="Jane Wills (Polperro Primary Academy)" userId="S::jwills@polperroprimary.co.uk::150c9086-8692-4430-896d-8fbdbb181e59" providerId="AD" clId="Web-{BC20C0DD-976E-82B6-0218-2BA1916EEC15}" dt="2020-06-23T12:44:08.215" v="10" actId="1076"/>
          <ac:spMkLst>
            <pc:docMk/>
            <pc:sldMk cId="0" sldId="260"/>
            <ac:spMk id="6" creationId="{00000000-0000-0000-0000-000000000000}"/>
          </ac:spMkLst>
        </pc:spChg>
        <pc:spChg chg="mod">
          <ac:chgData name="Jane Wills (Polperro Primary Academy)" userId="S::jwills@polperroprimary.co.uk::150c9086-8692-4430-896d-8fbdbb181e59" providerId="AD" clId="Web-{BC20C0DD-976E-82B6-0218-2BA1916EEC15}" dt="2020-06-23T12:44:16.387" v="15" actId="20577"/>
          <ac:spMkLst>
            <pc:docMk/>
            <pc:sldMk cId="0" sldId="260"/>
            <ac:spMk id="9" creationId="{00000000-0000-0000-0000-000000000000}"/>
          </ac:spMkLst>
        </pc:spChg>
        <pc:spChg chg="mod">
          <ac:chgData name="Jane Wills (Polperro Primary Academy)" userId="S::jwills@polperroprimary.co.uk::150c9086-8692-4430-896d-8fbdbb181e59" providerId="AD" clId="Web-{BC20C0DD-976E-82B6-0218-2BA1916EEC15}" dt="2020-06-23T12:43:51.372" v="4" actId="1076"/>
          <ac:spMkLst>
            <pc:docMk/>
            <pc:sldMk cId="0" sldId="260"/>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25F37-B1EF-4D2C-B4D6-BCA758793C01}" type="datetimeFigureOut">
              <a:rPr lang="en-US" smtClean="0"/>
              <a:pPr/>
              <a:t>6/26/2020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14DE7-0013-444E-839B-BB0EB72B18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E14DE7-0013-444E-839B-BB0EB72B185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E14DE7-0013-444E-839B-BB0EB72B1858}" type="slidenum">
              <a:rPr lang="en-US" smtClean="0"/>
              <a:pPr/>
              <a:t>7</a:t>
            </a:fld>
            <a:endParaRPr lang="en-US"/>
          </a:p>
        </p:txBody>
      </p:sp>
    </p:spTree>
    <p:extLst>
      <p:ext uri="{BB962C8B-B14F-4D97-AF65-F5344CB8AC3E}">
        <p14:creationId xmlns:p14="http://schemas.microsoft.com/office/powerpoint/2010/main" val="248927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E14DE7-0013-444E-839B-BB0EB72B1858}"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E14DE7-0013-444E-839B-BB0EB72B1858}"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E14DE7-0013-444E-839B-BB0EB72B185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72892A-1A3C-4DD4-8442-259C5F237E5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2892A-1A3C-4DD4-8442-259C5F237E5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2892A-1A3C-4DD4-8442-259C5F237E5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2892A-1A3C-4DD4-8442-259C5F237E5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2892A-1A3C-4DD4-8442-259C5F237E57}"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72892A-1A3C-4DD4-8442-259C5F237E5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72892A-1A3C-4DD4-8442-259C5F237E57}" type="datetimeFigureOut">
              <a:rPr lang="en-US" smtClean="0"/>
              <a:pPr/>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72892A-1A3C-4DD4-8442-259C5F237E57}" type="datetimeFigureOut">
              <a:rPr lang="en-US" smtClean="0"/>
              <a:pPr/>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892A-1A3C-4DD4-8442-259C5F237E57}" type="datetimeFigureOut">
              <a:rPr lang="en-US" smtClean="0"/>
              <a:pPr/>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2892A-1A3C-4DD4-8442-259C5F237E5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72892A-1A3C-4DD4-8442-259C5F237E57}"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31D16-E315-40AB-9D53-7A2181BBBE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2892A-1A3C-4DD4-8442-259C5F237E57}" type="datetimeFigureOut">
              <a:rPr lang="en-US" smtClean="0"/>
              <a:pPr/>
              <a:t>6/26/2020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31D16-E315-40AB-9D53-7A2181BBB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eevor.com/index.php?page=127" TargetMode="External"/><Relationship Id="rId1" Type="http://schemas.openxmlformats.org/officeDocument/2006/relationships/slideLayout" Target="../slideLayouts/slideLayout2.xml"/><Relationship Id="rId4" Type="http://schemas.openxmlformats.org/officeDocument/2006/relationships/hyperlink" Target="https://www.nationaltrust.org.uk/levant-mine-and-beam-engine/features/the-life-of-a-cornish-mine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rnwall.gov.uk/environment-and-planning/conservation/world-heritage-site/delving-deeper/mining-process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7772400" cy="1470025"/>
          </a:xfrm>
        </p:spPr>
        <p:txBody>
          <a:bodyPr/>
          <a:lstStyle/>
          <a:p>
            <a:r>
              <a:rPr lang="en-GB" dirty="0">
                <a:latin typeface="Comic Sans MS" pitchFamily="66" charset="0"/>
              </a:rPr>
              <a:t>Cornish Tin Mining</a:t>
            </a:r>
            <a:endParaRPr lang="en-US" dirty="0">
              <a:latin typeface="Comic Sans MS" pitchFamily="66" charset="0"/>
            </a:endParaRPr>
          </a:p>
        </p:txBody>
      </p:sp>
      <p:pic>
        <p:nvPicPr>
          <p:cNvPr id="3074" name="Picture 2" descr="old photo of cornish mining at Geevor"/>
          <p:cNvPicPr>
            <a:picLocks noChangeAspect="1" noChangeArrowheads="1"/>
          </p:cNvPicPr>
          <p:nvPr/>
        </p:nvPicPr>
        <p:blipFill>
          <a:blip r:embed="rId3"/>
          <a:srcRect/>
          <a:stretch>
            <a:fillRect/>
          </a:stretch>
        </p:blipFill>
        <p:spPr bwMode="auto">
          <a:xfrm>
            <a:off x="2134936" y="1484784"/>
            <a:ext cx="4874127" cy="2349090"/>
          </a:xfrm>
          <a:prstGeom prst="rect">
            <a:avLst/>
          </a:prstGeom>
          <a:noFill/>
        </p:spPr>
      </p:pic>
      <p:sp>
        <p:nvSpPr>
          <p:cNvPr id="3" name="Rectangle 2"/>
          <p:cNvSpPr/>
          <p:nvPr/>
        </p:nvSpPr>
        <p:spPr>
          <a:xfrm>
            <a:off x="413824" y="4077072"/>
            <a:ext cx="8550664" cy="2585323"/>
          </a:xfrm>
          <a:prstGeom prst="rect">
            <a:avLst/>
          </a:prstGeom>
        </p:spPr>
        <p:txBody>
          <a:bodyPr wrap="square">
            <a:spAutoFit/>
          </a:bodyPr>
          <a:lstStyle/>
          <a:p>
            <a:r>
              <a:rPr lang="en-GB" sz="2400" dirty="0"/>
              <a:t>Tin mines were once the most important mines in Cornwall and lots of Cornish people worked in the mines. </a:t>
            </a:r>
            <a:r>
              <a:rPr lang="en-GB" dirty="0"/>
              <a:t>As the industry began to decline during the </a:t>
            </a:r>
            <a:r>
              <a:rPr lang="en-GB" dirty="0" smtClean="0"/>
              <a:t>1870s, </a:t>
            </a:r>
            <a:r>
              <a:rPr lang="en-GB" dirty="0"/>
              <a:t>many of the </a:t>
            </a:r>
            <a:r>
              <a:rPr lang="en-GB" b="1" dirty="0"/>
              <a:t>Cornish</a:t>
            </a:r>
            <a:r>
              <a:rPr lang="en-GB" dirty="0"/>
              <a:t> workers emigrated to developing </a:t>
            </a:r>
            <a:r>
              <a:rPr lang="en-GB" b="1" dirty="0"/>
              <a:t>mining</a:t>
            </a:r>
            <a:r>
              <a:rPr lang="en-GB" dirty="0"/>
              <a:t> areas </a:t>
            </a:r>
            <a:r>
              <a:rPr lang="en-GB" dirty="0" smtClean="0"/>
              <a:t>overseas, </a:t>
            </a:r>
            <a:r>
              <a:rPr lang="en-GB" dirty="0"/>
              <a:t>including Australia, North America and South Africa.</a:t>
            </a:r>
            <a:r>
              <a:rPr lang="en-GB" sz="2400" dirty="0"/>
              <a:t> </a:t>
            </a:r>
            <a:r>
              <a:rPr lang="en-GB" dirty="0"/>
              <a:t>In 1875 over 10,000 </a:t>
            </a:r>
            <a:r>
              <a:rPr lang="en-GB" b="1" dirty="0"/>
              <a:t>miners</a:t>
            </a:r>
            <a:r>
              <a:rPr lang="en-GB" dirty="0"/>
              <a:t> left </a:t>
            </a:r>
            <a:r>
              <a:rPr lang="en-GB" b="1" dirty="0"/>
              <a:t>Cornwall</a:t>
            </a:r>
            <a:r>
              <a:rPr lang="en-GB" dirty="0"/>
              <a:t> to find work overseas. Although some </a:t>
            </a:r>
            <a:r>
              <a:rPr lang="en-GB" b="1" dirty="0"/>
              <a:t>mines</a:t>
            </a:r>
            <a:r>
              <a:rPr lang="en-GB" dirty="0"/>
              <a:t> were reopened during the 20th Century, none remain open today. The Great </a:t>
            </a:r>
            <a:r>
              <a:rPr lang="en-GB" b="1" dirty="0"/>
              <a:t>Tin</a:t>
            </a:r>
            <a:r>
              <a:rPr lang="en-GB" dirty="0"/>
              <a:t> Crash of 1985 brought about the </a:t>
            </a:r>
            <a:r>
              <a:rPr lang="en-GB" b="1" dirty="0"/>
              <a:t>end</a:t>
            </a:r>
            <a:r>
              <a:rPr lang="en-GB" dirty="0"/>
              <a:t> of </a:t>
            </a:r>
            <a:r>
              <a:rPr lang="en-GB" b="1" dirty="0"/>
              <a:t>tin</a:t>
            </a:r>
            <a:r>
              <a:rPr lang="en-GB" dirty="0"/>
              <a:t> production in </a:t>
            </a:r>
            <a:r>
              <a:rPr lang="en-GB" b="1" dirty="0" smtClean="0"/>
              <a:t>Cornwall,</a:t>
            </a:r>
            <a:r>
              <a:rPr lang="en-GB" dirty="0"/>
              <a:t> with the price of </a:t>
            </a:r>
            <a:r>
              <a:rPr lang="en-GB" b="1" dirty="0"/>
              <a:t>tin</a:t>
            </a:r>
            <a:r>
              <a:rPr lang="en-GB" dirty="0"/>
              <a:t> during that year dropping from £10,000 a ton to just £2,000.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1143000"/>
          </a:xfrm>
        </p:spPr>
        <p:txBody>
          <a:bodyPr>
            <a:normAutofit fontScale="90000"/>
          </a:bodyPr>
          <a:lstStyle/>
          <a:p>
            <a:r>
              <a:rPr lang="en-US" sz="3600" dirty="0">
                <a:latin typeface="Comic Sans MS" pitchFamily="66" charset="0"/>
              </a:rPr>
              <a:t>Blasting with gunpowder enabled more rock to be broken, but it was also dangerous.</a:t>
            </a:r>
            <a:r>
              <a:rPr lang="en-US" dirty="0">
                <a:latin typeface="Comic Sans MS" pitchFamily="66" charset="0"/>
              </a:rPr>
              <a:t/>
            </a:r>
            <a:br>
              <a:rPr lang="en-US" dirty="0">
                <a:latin typeface="Comic Sans MS" pitchFamily="66" charset="0"/>
              </a:rPr>
            </a:br>
            <a:endParaRPr lang="en-US" dirty="0">
              <a:latin typeface="Comic Sans MS" pitchFamily="66" charset="0"/>
            </a:endParaRPr>
          </a:p>
        </p:txBody>
      </p:sp>
      <p:pic>
        <p:nvPicPr>
          <p:cNvPr id="6146" name="Picture 2" descr="victorian miner preparing for blasting using explosives"/>
          <p:cNvPicPr>
            <a:picLocks noChangeAspect="1" noChangeArrowheads="1"/>
          </p:cNvPicPr>
          <p:nvPr/>
        </p:nvPicPr>
        <p:blipFill>
          <a:blip r:embed="rId3"/>
          <a:srcRect/>
          <a:stretch>
            <a:fillRect/>
          </a:stretch>
        </p:blipFill>
        <p:spPr bwMode="auto">
          <a:xfrm>
            <a:off x="611560" y="1950933"/>
            <a:ext cx="3595700" cy="3698866"/>
          </a:xfrm>
          <a:prstGeom prst="rect">
            <a:avLst/>
          </a:prstGeom>
          <a:noFill/>
        </p:spPr>
      </p:pic>
      <p:sp>
        <p:nvSpPr>
          <p:cNvPr id="3" name="Rectangle 2"/>
          <p:cNvSpPr/>
          <p:nvPr/>
        </p:nvSpPr>
        <p:spPr>
          <a:xfrm>
            <a:off x="4572000" y="2276872"/>
            <a:ext cx="4572000" cy="3046988"/>
          </a:xfrm>
          <a:prstGeom prst="rect">
            <a:avLst/>
          </a:prstGeom>
        </p:spPr>
        <p:txBody>
          <a:bodyPr>
            <a:spAutoFit/>
          </a:bodyPr>
          <a:lstStyle/>
          <a:p>
            <a:r>
              <a:rPr lang="en-US" sz="2400" b="1" dirty="0"/>
              <a:t>Many miners were injured or killed when charges went off early, or when they returned to re-light fuses, which were often unreliable and made from goose quills. In the modern mine, rock was blasted using gelignite, a much more powerful explosive.</a:t>
            </a:r>
            <a:endParaRPr lang="en-GB"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928670"/>
            <a:ext cx="8229600" cy="296842"/>
          </a:xfrm>
        </p:spPr>
        <p:txBody>
          <a:bodyPr>
            <a:normAutofit fontScale="90000"/>
          </a:bodyPr>
          <a:lstStyle/>
          <a:p>
            <a:r>
              <a:rPr lang="en-US" sz="4200" dirty="0">
                <a:latin typeface="Comic Sans MS" pitchFamily="66" charset="0"/>
              </a:rPr>
              <a:t>Hard hats and steel toe capped boots protected the miners.</a:t>
            </a:r>
            <a:r>
              <a:rPr lang="en-US" dirty="0"/>
              <a:t/>
            </a:r>
            <a:br>
              <a:rPr lang="en-US" dirty="0"/>
            </a:br>
            <a:endParaRPr lang="en-US" dirty="0"/>
          </a:p>
        </p:txBody>
      </p:sp>
      <p:pic>
        <p:nvPicPr>
          <p:cNvPr id="7170" name="Picture 2" descr="group of early cornish miners wearing tull hats and candles">
            <a:hlinkClick r:id="rId2"/>
          </p:cNvPr>
          <p:cNvPicPr>
            <a:picLocks noChangeAspect="1" noChangeArrowheads="1"/>
          </p:cNvPicPr>
          <p:nvPr/>
        </p:nvPicPr>
        <p:blipFill>
          <a:blip r:embed="rId3"/>
          <a:srcRect/>
          <a:stretch>
            <a:fillRect/>
          </a:stretch>
        </p:blipFill>
        <p:spPr bwMode="auto">
          <a:xfrm>
            <a:off x="899592" y="1276874"/>
            <a:ext cx="5500726" cy="4786346"/>
          </a:xfrm>
          <a:prstGeom prst="rect">
            <a:avLst/>
          </a:prstGeom>
          <a:noFill/>
        </p:spPr>
      </p:pic>
      <p:sp>
        <p:nvSpPr>
          <p:cNvPr id="5" name="TextBox 4"/>
          <p:cNvSpPr txBox="1"/>
          <p:nvPr/>
        </p:nvSpPr>
        <p:spPr>
          <a:xfrm>
            <a:off x="6715140" y="2000240"/>
            <a:ext cx="1714512" cy="3139321"/>
          </a:xfrm>
          <a:prstGeom prst="rect">
            <a:avLst/>
          </a:prstGeom>
          <a:noFill/>
        </p:spPr>
        <p:txBody>
          <a:bodyPr wrap="square" rtlCol="0">
            <a:spAutoFit/>
          </a:bodyPr>
          <a:lstStyle/>
          <a:p>
            <a:pPr algn="ctr"/>
            <a:r>
              <a:rPr lang="en-GB" dirty="0">
                <a:latin typeface="Comic Sans MS" pitchFamily="66" charset="0"/>
              </a:rPr>
              <a:t>The hats were called </a:t>
            </a:r>
            <a:r>
              <a:rPr lang="en-GB" b="1" dirty="0" err="1">
                <a:solidFill>
                  <a:srgbClr val="FF0000"/>
                </a:solidFill>
                <a:latin typeface="Comic Sans MS" pitchFamily="66" charset="0"/>
              </a:rPr>
              <a:t>tulls</a:t>
            </a:r>
            <a:endParaRPr lang="en-GB" b="1" dirty="0">
              <a:solidFill>
                <a:srgbClr val="FF0000"/>
              </a:solidFill>
              <a:latin typeface="Comic Sans MS" pitchFamily="66" charset="0"/>
            </a:endParaRPr>
          </a:p>
          <a:p>
            <a:pPr algn="ctr"/>
            <a:endParaRPr lang="en-GB" b="1" dirty="0">
              <a:solidFill>
                <a:srgbClr val="FF0000"/>
              </a:solidFill>
              <a:latin typeface="Comic Sans MS" pitchFamily="66" charset="0"/>
            </a:endParaRPr>
          </a:p>
          <a:p>
            <a:pPr algn="ctr"/>
            <a:endParaRPr lang="en-GB" b="1" dirty="0">
              <a:solidFill>
                <a:srgbClr val="FF0000"/>
              </a:solidFill>
              <a:latin typeface="Comic Sans MS" pitchFamily="66" charset="0"/>
            </a:endParaRPr>
          </a:p>
          <a:p>
            <a:pPr algn="ctr"/>
            <a:r>
              <a:rPr lang="en-GB" b="1" dirty="0">
                <a:solidFill>
                  <a:srgbClr val="FF0000"/>
                </a:solidFill>
                <a:latin typeface="Comic Sans MS" pitchFamily="66" charset="0"/>
              </a:rPr>
              <a:t>Learn more about their lives in the mines by clicking the link below </a:t>
            </a:r>
            <a:endParaRPr lang="en-US" b="1" dirty="0">
              <a:solidFill>
                <a:srgbClr val="FF0000"/>
              </a:solidFill>
              <a:latin typeface="Comic Sans MS" pitchFamily="66" charset="0"/>
            </a:endParaRPr>
          </a:p>
        </p:txBody>
      </p:sp>
      <p:cxnSp>
        <p:nvCxnSpPr>
          <p:cNvPr id="7" name="Straight Arrow Connector 6"/>
          <p:cNvCxnSpPr/>
          <p:nvPr/>
        </p:nvCxnSpPr>
        <p:spPr>
          <a:xfrm rot="10800000">
            <a:off x="5286380" y="2643182"/>
            <a:ext cx="1857388" cy="7143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6349" y="6123366"/>
            <a:ext cx="5688632" cy="646331"/>
          </a:xfrm>
          <a:prstGeom prst="rect">
            <a:avLst/>
          </a:prstGeom>
          <a:noFill/>
        </p:spPr>
        <p:txBody>
          <a:bodyPr wrap="square" rtlCol="0">
            <a:spAutoFit/>
          </a:bodyPr>
          <a:lstStyle/>
          <a:p>
            <a:r>
              <a:rPr lang="en-GB" dirty="0">
                <a:hlinkClick r:id="rId4"/>
              </a:rPr>
              <a:t>https://www.nationaltrust.org.uk/levant-mine-and-beam-engine/features/the-life-of-a-cornish-miner</a:t>
            </a:r>
            <a:r>
              <a:rPr lang="en-GB" dirty="0"/>
              <a:t> </a:t>
            </a:r>
            <a:endParaRPr lang="en-GB" dirty="0">
              <a:latin typeface="Comic Sans MS" pitchFamily="66" charset="0"/>
            </a:endParaRPr>
          </a:p>
        </p:txBody>
      </p:sp>
      <p:sp>
        <p:nvSpPr>
          <p:cNvPr id="3" name="Down Arrow 2"/>
          <p:cNvSpPr/>
          <p:nvPr/>
        </p:nvSpPr>
        <p:spPr>
          <a:xfrm>
            <a:off x="7339886" y="50848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omic Sans MS" pitchFamily="66" charset="0"/>
              </a:rPr>
              <a:t>List of miner’s equipment</a:t>
            </a:r>
            <a:endParaRPr lang="en-US" dirty="0">
              <a:latin typeface="Comic Sans MS" pitchFamily="66" charset="0"/>
            </a:endParaRPr>
          </a:p>
        </p:txBody>
      </p:sp>
      <p:sp>
        <p:nvSpPr>
          <p:cNvPr id="4" name="Content Placeholder 2"/>
          <p:cNvSpPr txBox="1">
            <a:spLocks/>
          </p:cNvSpPr>
          <p:nvPr/>
        </p:nvSpPr>
        <p:spPr>
          <a:xfrm>
            <a:off x="2928926" y="2428868"/>
            <a:ext cx="3157502"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800" dirty="0" err="1">
                <a:solidFill>
                  <a:srgbClr val="FF0000"/>
                </a:solidFill>
                <a:latin typeface="Comic Sans MS" pitchFamily="66" charset="0"/>
              </a:rPr>
              <a:t>t</a:t>
            </a:r>
            <a:r>
              <a:rPr kumimoji="0" lang="en-GB" sz="4800" b="0" i="0" strike="noStrike" kern="1200" cap="none" spc="0" normalizeH="0" baseline="0" noProof="0" dirty="0" err="1">
                <a:ln>
                  <a:noFill/>
                </a:ln>
                <a:solidFill>
                  <a:srgbClr val="FF0000"/>
                </a:solidFill>
                <a:effectLst/>
                <a:uLnTx/>
                <a:uFillTx/>
                <a:latin typeface="Comic Sans MS" pitchFamily="66" charset="0"/>
                <a:ea typeface="+mn-ea"/>
                <a:cs typeface="+mn-cs"/>
              </a:rPr>
              <a:t>ull</a:t>
            </a: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sp>
        <p:nvSpPr>
          <p:cNvPr id="5" name="Content Placeholder 2"/>
          <p:cNvSpPr txBox="1">
            <a:spLocks/>
          </p:cNvSpPr>
          <p:nvPr/>
        </p:nvSpPr>
        <p:spPr>
          <a:xfrm>
            <a:off x="5786446" y="2285992"/>
            <a:ext cx="3157502"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800" dirty="0">
                <a:solidFill>
                  <a:srgbClr val="FF0000"/>
                </a:solidFill>
                <a:latin typeface="Comic Sans MS" pitchFamily="66" charset="0"/>
              </a:rPr>
              <a:t>p</a:t>
            </a:r>
            <a:r>
              <a:rPr kumimoji="0" lang="en-GB" sz="4800" b="0" i="0" strike="noStrike" kern="1200" cap="none" spc="0" normalizeH="0" baseline="0" noProof="0" dirty="0" err="1">
                <a:ln>
                  <a:noFill/>
                </a:ln>
                <a:solidFill>
                  <a:srgbClr val="FF0000"/>
                </a:solidFill>
                <a:effectLst/>
                <a:uLnTx/>
                <a:uFillTx/>
                <a:latin typeface="Comic Sans MS" pitchFamily="66" charset="0"/>
                <a:ea typeface="+mn-ea"/>
                <a:cs typeface="+mn-cs"/>
              </a:rPr>
              <a:t>oll</a:t>
            </a:r>
            <a:r>
              <a:rPr kumimoji="0" lang="en-GB" sz="4800" b="0" i="0" strike="noStrike" kern="1200" cap="none" spc="0" normalizeH="0" noProof="0" dirty="0">
                <a:ln>
                  <a:noFill/>
                </a:ln>
                <a:solidFill>
                  <a:srgbClr val="FF0000"/>
                </a:solidFill>
                <a:effectLst/>
                <a:uLnTx/>
                <a:uFillTx/>
                <a:latin typeface="Comic Sans MS" pitchFamily="66" charset="0"/>
                <a:ea typeface="+mn-ea"/>
                <a:cs typeface="+mn-cs"/>
              </a:rPr>
              <a:t> pick</a:t>
            </a: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sp>
        <p:nvSpPr>
          <p:cNvPr id="6" name="Content Placeholder 2"/>
          <p:cNvSpPr txBox="1">
            <a:spLocks/>
          </p:cNvSpPr>
          <p:nvPr/>
        </p:nvSpPr>
        <p:spPr>
          <a:xfrm>
            <a:off x="3901105" y="5701261"/>
            <a:ext cx="4872014"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800" dirty="0">
                <a:solidFill>
                  <a:srgbClr val="FF0000"/>
                </a:solidFill>
                <a:latin typeface="Comic Sans MS" pitchFamily="66" charset="0"/>
              </a:rPr>
              <a:t>s</a:t>
            </a:r>
            <a:r>
              <a:rPr kumimoji="0" lang="en-GB" sz="4800" b="0" i="0" strike="noStrike" kern="1200" cap="none" spc="0" normalizeH="0" baseline="0" noProof="0" dirty="0" err="1">
                <a:ln>
                  <a:noFill/>
                </a:ln>
                <a:solidFill>
                  <a:srgbClr val="FF0000"/>
                </a:solidFill>
                <a:effectLst/>
                <a:uLnTx/>
                <a:uFillTx/>
                <a:latin typeface="Comic Sans MS" pitchFamily="66" charset="0"/>
                <a:ea typeface="+mn-ea"/>
                <a:cs typeface="+mn-cs"/>
              </a:rPr>
              <a:t>teel</a:t>
            </a:r>
            <a:r>
              <a:rPr kumimoji="0" lang="en-GB" sz="4800" b="0" i="0" strike="noStrike" kern="1200" cap="none" spc="0" normalizeH="0" noProof="0" dirty="0">
                <a:ln>
                  <a:noFill/>
                </a:ln>
                <a:solidFill>
                  <a:srgbClr val="FF0000"/>
                </a:solidFill>
                <a:effectLst/>
                <a:uLnTx/>
                <a:uFillTx/>
                <a:latin typeface="Comic Sans MS" pitchFamily="66" charset="0"/>
                <a:ea typeface="+mn-ea"/>
                <a:cs typeface="+mn-cs"/>
              </a:rPr>
              <a:t> toe boots</a:t>
            </a: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sp>
        <p:nvSpPr>
          <p:cNvPr id="7" name="Content Placeholder 2"/>
          <p:cNvSpPr txBox="1">
            <a:spLocks/>
          </p:cNvSpPr>
          <p:nvPr/>
        </p:nvSpPr>
        <p:spPr>
          <a:xfrm>
            <a:off x="3143240" y="3571876"/>
            <a:ext cx="2585998"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800" dirty="0">
                <a:solidFill>
                  <a:srgbClr val="FF0000"/>
                </a:solidFill>
                <a:latin typeface="Comic Sans MS" pitchFamily="66" charset="0"/>
              </a:rPr>
              <a:t>light</a:t>
            </a: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sp>
        <p:nvSpPr>
          <p:cNvPr id="8" name="Content Placeholder 2"/>
          <p:cNvSpPr txBox="1">
            <a:spLocks/>
          </p:cNvSpPr>
          <p:nvPr/>
        </p:nvSpPr>
        <p:spPr>
          <a:xfrm>
            <a:off x="5072066" y="3357562"/>
            <a:ext cx="3443254"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candle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sp>
        <p:nvSpPr>
          <p:cNvPr id="10" name="Content Placeholder 2"/>
          <p:cNvSpPr txBox="1">
            <a:spLocks/>
          </p:cNvSpPr>
          <p:nvPr/>
        </p:nvSpPr>
        <p:spPr>
          <a:xfrm>
            <a:off x="4615485" y="4613651"/>
            <a:ext cx="3443254" cy="785818"/>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4800" dirty="0">
                <a:solidFill>
                  <a:srgbClr val="FF0000"/>
                </a:solidFill>
                <a:latin typeface="Comic Sans MS" pitchFamily="66" charset="0"/>
              </a:rPr>
              <a:t>hammer</a:t>
            </a:r>
            <a:r>
              <a:rPr kumimoji="0" lang="en-GB" sz="4800" b="0" i="0" strike="noStrike" kern="1200" cap="none" spc="0" normalizeH="0" baseline="0" noProof="0" dirty="0">
                <a:ln>
                  <a:noFill/>
                </a:ln>
                <a:solidFill>
                  <a:srgbClr val="FF0000"/>
                </a:solidFill>
                <a:effectLst/>
                <a:uLnTx/>
                <a:uFillTx/>
                <a:latin typeface="Comic Sans MS" pitchFamily="66" charset="0"/>
                <a:ea typeface="+mn-ea"/>
                <a:cs typeface="+mn-cs"/>
              </a:rPr>
              <a:t>     </a:t>
            </a:r>
            <a:endParaRPr kumimoji="0" lang="en-US" sz="5400" b="0" i="0" strike="noStrike" kern="1200" cap="none" spc="0" normalizeH="0" baseline="0" noProof="0" dirty="0">
              <a:ln>
                <a:noFill/>
              </a:ln>
              <a:solidFill>
                <a:srgbClr val="FF0000"/>
              </a:solidFill>
              <a:effectLst/>
              <a:uLnTx/>
              <a:uFillTx/>
              <a:latin typeface="Comic Sans MS" pitchFamily="66" charset="0"/>
              <a:ea typeface="+mn-ea"/>
              <a:cs typeface="+mn-cs"/>
            </a:endParaRPr>
          </a:p>
        </p:txBody>
      </p:sp>
      <p:pic>
        <p:nvPicPr>
          <p:cNvPr id="1026" name="Picture 2" descr="Mining "/>
          <p:cNvPicPr>
            <a:picLocks noChangeAspect="1" noChangeArrowheads="1"/>
          </p:cNvPicPr>
          <p:nvPr/>
        </p:nvPicPr>
        <p:blipFill>
          <a:blip r:embed="rId3"/>
          <a:srcRect/>
          <a:stretch>
            <a:fillRect/>
          </a:stretch>
        </p:blipFill>
        <p:spPr bwMode="auto">
          <a:xfrm>
            <a:off x="428596" y="2214554"/>
            <a:ext cx="2786059" cy="4268777"/>
          </a:xfrm>
          <a:prstGeom prst="rect">
            <a:avLst/>
          </a:prstGeom>
          <a:noFill/>
          <a:ln w="9525" algn="in">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8D05-6C22-48B3-9353-33B9D9C62AA2}"/>
              </a:ext>
            </a:extLst>
          </p:cNvPr>
          <p:cNvSpPr>
            <a:spLocks noGrp="1"/>
          </p:cNvSpPr>
          <p:nvPr>
            <p:ph type="title"/>
          </p:nvPr>
        </p:nvSpPr>
        <p:spPr/>
        <p:txBody>
          <a:bodyPr/>
          <a:lstStyle/>
          <a:p>
            <a:r>
              <a:rPr lang="en-US" dirty="0"/>
              <a:t>What was tin used for?</a:t>
            </a:r>
            <a:endParaRPr lang="en-GB" dirty="0"/>
          </a:p>
        </p:txBody>
      </p:sp>
      <p:sp>
        <p:nvSpPr>
          <p:cNvPr id="3" name="Content Placeholder 2">
            <a:extLst>
              <a:ext uri="{FF2B5EF4-FFF2-40B4-BE49-F238E27FC236}">
                <a16:creationId xmlns:a16="http://schemas.microsoft.com/office/drawing/2014/main" id="{21692EC9-E42B-4A69-9CA1-F37A469E51B5}"/>
              </a:ext>
            </a:extLst>
          </p:cNvPr>
          <p:cNvSpPr>
            <a:spLocks noGrp="1"/>
          </p:cNvSpPr>
          <p:nvPr>
            <p:ph idx="1"/>
          </p:nvPr>
        </p:nvSpPr>
        <p:spPr/>
        <p:txBody>
          <a:bodyPr/>
          <a:lstStyle/>
          <a:p>
            <a:r>
              <a:rPr lang="en-US" b="1" dirty="0"/>
              <a:t>Preserving food</a:t>
            </a:r>
            <a:r>
              <a:rPr lang="en-US" dirty="0"/>
              <a:t> in sealed tinplate </a:t>
            </a:r>
            <a:r>
              <a:rPr lang="en-US" dirty="0" smtClean="0"/>
              <a:t>cans.</a:t>
            </a:r>
            <a:endParaRPr lang="en-US" dirty="0"/>
          </a:p>
          <a:p>
            <a:r>
              <a:rPr lang="en-US" dirty="0"/>
              <a:t>To prevent corrosion and to produce </a:t>
            </a:r>
            <a:r>
              <a:rPr lang="en-US" dirty="0" smtClean="0"/>
              <a:t>glass.</a:t>
            </a:r>
            <a:endParaRPr lang="en-US" dirty="0"/>
          </a:p>
          <a:p>
            <a:r>
              <a:rPr lang="en-US" dirty="0"/>
              <a:t>It's most often found mixed, or alloyed, with other metals. Pewter, for example, is mostly tin.</a:t>
            </a:r>
          </a:p>
          <a:p>
            <a:r>
              <a:rPr lang="en-US" dirty="0"/>
              <a:t>Perhaps the most important use of tin, historically, has been to make bronze.</a:t>
            </a:r>
            <a:endParaRPr lang="en-GB" dirty="0"/>
          </a:p>
        </p:txBody>
      </p:sp>
      <p:pic>
        <p:nvPicPr>
          <p:cNvPr id="1026" name="Picture 2" descr="Survival Uses For A Tin Can | Tin can, Survival prepping, Survival ...">
            <a:extLst>
              <a:ext uri="{FF2B5EF4-FFF2-40B4-BE49-F238E27FC236}">
                <a16:creationId xmlns:a16="http://schemas.microsoft.com/office/drawing/2014/main" id="{71B53C5E-0111-4310-A5C6-18353F24A2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75125"/>
            <a:ext cx="1665536" cy="12475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ck to the stone age - The Hindu">
            <a:extLst>
              <a:ext uri="{FF2B5EF4-FFF2-40B4-BE49-F238E27FC236}">
                <a16:creationId xmlns:a16="http://schemas.microsoft.com/office/drawing/2014/main" id="{E6CCF77D-2E08-4CB0-9AE5-2279F33E80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2561" y="5290457"/>
            <a:ext cx="2263268" cy="14125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ewter - Wikipedia">
            <a:extLst>
              <a:ext uri="{FF2B5EF4-FFF2-40B4-BE49-F238E27FC236}">
                <a16:creationId xmlns:a16="http://schemas.microsoft.com/office/drawing/2014/main" id="{EB8FB86B-8DBB-4C04-BFD9-3BEA0D445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621" y="83018"/>
            <a:ext cx="1407790" cy="163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622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1602"/>
          </a:xfrm>
        </p:spPr>
        <p:txBody>
          <a:bodyPr>
            <a:noAutofit/>
          </a:bodyPr>
          <a:lstStyle/>
          <a:p>
            <a:r>
              <a:rPr lang="en-GB" sz="2000" dirty="0"/>
              <a:t>Structure of </a:t>
            </a:r>
            <a:r>
              <a:rPr lang="en-GB" sz="2000" dirty="0" smtClean="0"/>
              <a:t>Mines</a:t>
            </a:r>
            <a:br>
              <a:rPr lang="en-GB" sz="2000" dirty="0" smtClean="0"/>
            </a:br>
            <a:r>
              <a:rPr lang="en-GB" sz="2000" dirty="0" smtClean="0"/>
              <a:t>Tin Mines went deep below ground. In the early days, there </a:t>
            </a:r>
            <a:r>
              <a:rPr lang="en-GB" sz="2000" dirty="0" smtClean="0"/>
              <a:t>were no </a:t>
            </a:r>
            <a:r>
              <a:rPr lang="en-GB" sz="2000" dirty="0" smtClean="0"/>
              <a:t>lifts, only ladders.</a:t>
            </a:r>
            <a:endParaRPr lang="en-GB" sz="2000" dirty="0"/>
          </a:p>
        </p:txBody>
      </p:sp>
      <p:pic>
        <p:nvPicPr>
          <p:cNvPr id="1026" name="Picture 2" descr="Art:The diagram depicts a cross section of three different kinds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268760"/>
            <a:ext cx="6336704" cy="5554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314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6853-CD1D-4456-AEF3-B9C4D9E1EE2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364F404-4877-4B72-AC4B-073BFF5D223F}"/>
              </a:ext>
            </a:extLst>
          </p:cNvPr>
          <p:cNvSpPr>
            <a:spLocks noGrp="1"/>
          </p:cNvSpPr>
          <p:nvPr>
            <p:ph idx="1"/>
          </p:nvPr>
        </p:nvSpPr>
        <p:spPr/>
        <p:txBody>
          <a:bodyPr/>
          <a:lstStyle/>
          <a:p>
            <a:endParaRPr lang="en-GB" dirty="0"/>
          </a:p>
        </p:txBody>
      </p:sp>
      <p:pic>
        <p:nvPicPr>
          <p:cNvPr id="4" name="Picture 4" descr="TYPICAL MINE | Cornwall: 'Drawing of the typical layout of a ...">
            <a:extLst>
              <a:ext uri="{FF2B5EF4-FFF2-40B4-BE49-F238E27FC236}">
                <a16:creationId xmlns:a16="http://schemas.microsoft.com/office/drawing/2014/main" id="{48F1A98B-84D5-44F8-9474-603DDA353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40410"/>
            <a:ext cx="4248472" cy="6212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00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Levant Mine Skip Shaft - Cornish Mine Images - History in Black ...">
            <a:extLst>
              <a:ext uri="{FF2B5EF4-FFF2-40B4-BE49-F238E27FC236}">
                <a16:creationId xmlns:a16="http://schemas.microsoft.com/office/drawing/2014/main" id="{40271F21-2644-4A27-B669-163110B858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096096"/>
            <a:ext cx="8192910" cy="432048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1C18EB0-BB0A-4207-90D9-35AF7E49F541}"/>
              </a:ext>
            </a:extLst>
          </p:cNvPr>
          <p:cNvSpPr/>
          <p:nvPr/>
        </p:nvSpPr>
        <p:spPr>
          <a:xfrm>
            <a:off x="2123728" y="5805264"/>
            <a:ext cx="4572000" cy="646331"/>
          </a:xfrm>
          <a:prstGeom prst="rect">
            <a:avLst/>
          </a:prstGeom>
        </p:spPr>
        <p:txBody>
          <a:bodyPr>
            <a:spAutoFit/>
          </a:bodyPr>
          <a:lstStyle/>
          <a:p>
            <a:r>
              <a:rPr lang="en-GB" u="sng" dirty="0">
                <a:solidFill>
                  <a:srgbClr val="000000"/>
                </a:solidFill>
                <a:latin typeface="Calibri" panose="020F0502020204030204" pitchFamily="34" charset="0"/>
              </a:rPr>
              <a:t>https://www.youtube.com/watch?v=NFCWqhRCzow</a:t>
            </a:r>
            <a:r>
              <a:rPr lang="en-GB" dirty="0">
                <a:solidFill>
                  <a:srgbClr val="000000"/>
                </a:solidFill>
                <a:latin typeface="Calibri" panose="020F0502020204030204" pitchFamily="34" charset="0"/>
              </a:rPr>
              <a:t> </a:t>
            </a:r>
            <a:endParaRPr lang="en-GB" dirty="0"/>
          </a:p>
        </p:txBody>
      </p:sp>
      <p:sp>
        <p:nvSpPr>
          <p:cNvPr id="8" name="TextBox 7">
            <a:extLst>
              <a:ext uri="{FF2B5EF4-FFF2-40B4-BE49-F238E27FC236}">
                <a16:creationId xmlns:a16="http://schemas.microsoft.com/office/drawing/2014/main" id="{8FBB62E4-AA4A-43CD-8E16-D46FC21C0CB7}"/>
              </a:ext>
            </a:extLst>
          </p:cNvPr>
          <p:cNvSpPr txBox="1"/>
          <p:nvPr/>
        </p:nvSpPr>
        <p:spPr>
          <a:xfrm>
            <a:off x="1749576" y="5435932"/>
            <a:ext cx="5320303" cy="369332"/>
          </a:xfrm>
          <a:prstGeom prst="rect">
            <a:avLst/>
          </a:prstGeom>
          <a:noFill/>
        </p:spPr>
        <p:txBody>
          <a:bodyPr wrap="none" rtlCol="0">
            <a:spAutoFit/>
          </a:bodyPr>
          <a:lstStyle/>
          <a:p>
            <a:r>
              <a:rPr lang="en-US" b="1" dirty="0">
                <a:solidFill>
                  <a:srgbClr val="FF0000"/>
                </a:solidFill>
              </a:rPr>
              <a:t>Click on the link below to see what a mine looks like.  </a:t>
            </a:r>
            <a:endParaRPr lang="en-GB" b="1" dirty="0">
              <a:solidFill>
                <a:srgbClr val="FF0000"/>
              </a:solidFill>
            </a:endParaRPr>
          </a:p>
        </p:txBody>
      </p:sp>
      <p:sp>
        <p:nvSpPr>
          <p:cNvPr id="2" name="TextBox 1"/>
          <p:cNvSpPr txBox="1"/>
          <p:nvPr/>
        </p:nvSpPr>
        <p:spPr>
          <a:xfrm>
            <a:off x="2098576" y="449765"/>
            <a:ext cx="3279809" cy="369332"/>
          </a:xfrm>
          <a:prstGeom prst="rect">
            <a:avLst/>
          </a:prstGeom>
          <a:noFill/>
        </p:spPr>
        <p:txBody>
          <a:bodyPr wrap="none" rtlCol="0">
            <a:spAutoFit/>
          </a:bodyPr>
          <a:lstStyle/>
          <a:p>
            <a:r>
              <a:rPr lang="en-GB" dirty="0" smtClean="0"/>
              <a:t>Some mines went below the sea.</a:t>
            </a:r>
            <a:endParaRPr lang="en-GB" dirty="0"/>
          </a:p>
        </p:txBody>
      </p:sp>
    </p:spTree>
    <p:extLst>
      <p:ext uri="{BB962C8B-B14F-4D97-AF65-F5344CB8AC3E}">
        <p14:creationId xmlns:p14="http://schemas.microsoft.com/office/powerpoint/2010/main" val="3684968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4224"/>
            <a:ext cx="8229600" cy="4525963"/>
          </a:xfrm>
        </p:spPr>
        <p:txBody>
          <a:bodyPr>
            <a:normAutofit fontScale="62500" lnSpcReduction="20000"/>
          </a:bodyPr>
          <a:lstStyle/>
          <a:p>
            <a:r>
              <a:rPr lang="en-GB" sz="2600" dirty="0"/>
              <a:t>Miners were responsible for buying their own tools, candles, and </a:t>
            </a:r>
            <a:r>
              <a:rPr lang="en-GB" sz="2600" dirty="0" smtClean="0"/>
              <a:t>dynamite; </a:t>
            </a:r>
            <a:r>
              <a:rPr lang="en-GB" sz="2600" dirty="0"/>
              <a:t>a</a:t>
            </a:r>
            <a:r>
              <a:rPr lang="en-GB" sz="2600" dirty="0" smtClean="0"/>
              <a:t>n </a:t>
            </a:r>
            <a:r>
              <a:rPr lang="en-GB" sz="2600" dirty="0"/>
              <a:t>added strain on an already meagre wage.</a:t>
            </a:r>
          </a:p>
          <a:p>
            <a:r>
              <a:rPr lang="en-GB" sz="2600" dirty="0"/>
              <a:t>There were no cages to haul miners up and down the shaft in the early days.</a:t>
            </a:r>
          </a:p>
          <a:p>
            <a:r>
              <a:rPr lang="en-GB" sz="2600" dirty="0"/>
              <a:t>Instead mines were reached by ladders - sometimes stretching down for 100 feet. Not surprisingly, falls were commonplace.</a:t>
            </a:r>
          </a:p>
          <a:p>
            <a:r>
              <a:rPr lang="en-GB" sz="2600" dirty="0"/>
              <a:t>Until the age of 12, young boys worked largely above ground, breaking up rock as it was brought to the surface.</a:t>
            </a:r>
          </a:p>
          <a:p>
            <a:r>
              <a:rPr lang="en-GB" sz="2600" dirty="0"/>
              <a:t>Women, known in the trade as 'Bal Maidens', were also employed to perform similar duties.</a:t>
            </a:r>
          </a:p>
          <a:p>
            <a:r>
              <a:rPr lang="en-GB" sz="2600" dirty="0"/>
              <a:t>Using small hammers, the women and children would break the ore down to manageable sizes before loading </a:t>
            </a:r>
            <a:r>
              <a:rPr lang="en-GB" sz="2600" dirty="0" smtClean="0"/>
              <a:t>it into </a:t>
            </a:r>
            <a:r>
              <a:rPr lang="en-GB" sz="2600" dirty="0"/>
              <a:t>trolleys and pushing it to the ore crushing machine.</a:t>
            </a:r>
          </a:p>
          <a:p>
            <a:r>
              <a:rPr lang="en-GB" sz="2600" dirty="0"/>
              <a:t>At South </a:t>
            </a:r>
            <a:r>
              <a:rPr lang="en-GB" sz="2600" dirty="0" err="1"/>
              <a:t>Crofty</a:t>
            </a:r>
            <a:r>
              <a:rPr lang="en-GB" sz="2600" dirty="0"/>
              <a:t> </a:t>
            </a:r>
            <a:r>
              <a:rPr lang="en-GB" sz="2600" dirty="0" smtClean="0"/>
              <a:t>Mine, </a:t>
            </a:r>
            <a:r>
              <a:rPr lang="en-GB" sz="2600" dirty="0"/>
              <a:t>in the </a:t>
            </a:r>
            <a:r>
              <a:rPr lang="en-GB" sz="2600" dirty="0" smtClean="0"/>
              <a:t>1890s, </a:t>
            </a:r>
            <a:r>
              <a:rPr lang="en-GB" sz="2600" dirty="0"/>
              <a:t>men were issued with six candles every day.</a:t>
            </a:r>
          </a:p>
          <a:p>
            <a:r>
              <a:rPr lang="en-GB" sz="2600" dirty="0"/>
              <a:t>All miners, including the women and children on the </a:t>
            </a:r>
            <a:r>
              <a:rPr lang="en-GB" sz="2600" dirty="0" smtClean="0"/>
              <a:t>surface, </a:t>
            </a:r>
            <a:r>
              <a:rPr lang="en-GB" sz="2600" dirty="0"/>
              <a:t>would work a ten hour day, six days a </a:t>
            </a:r>
            <a:r>
              <a:rPr lang="en-GB" sz="2600" dirty="0" smtClean="0"/>
              <a:t>week, </a:t>
            </a:r>
            <a:r>
              <a:rPr lang="en-GB" sz="2600" dirty="0"/>
              <a:t>in the 19th century.</a:t>
            </a:r>
          </a:p>
          <a:p>
            <a:r>
              <a:rPr lang="en-GB" sz="2600" dirty="0"/>
              <a:t>Although many miners and their families lived in cottages rented from the mining company, many would still have to walk several miles to and from work, in clothes wet with sweat from hours of underground toil</a:t>
            </a:r>
            <a:r>
              <a:rPr lang="en-GB" sz="2600" dirty="0" smtClean="0"/>
              <a:t>.</a:t>
            </a:r>
          </a:p>
          <a:p>
            <a:endParaRPr lang="en-GB" dirty="0"/>
          </a:p>
          <a:p>
            <a:r>
              <a:rPr lang="en-GB" dirty="0" smtClean="0"/>
              <a:t>Click the link to read more </a:t>
            </a:r>
            <a:endParaRPr lang="en-GB" dirty="0"/>
          </a:p>
          <a:p>
            <a:endParaRPr lang="en-GB" sz="1800" dirty="0"/>
          </a:p>
        </p:txBody>
      </p:sp>
      <p:sp>
        <p:nvSpPr>
          <p:cNvPr id="4" name="Rectangle 3"/>
          <p:cNvSpPr/>
          <p:nvPr/>
        </p:nvSpPr>
        <p:spPr>
          <a:xfrm>
            <a:off x="827584" y="5673297"/>
            <a:ext cx="4572000" cy="923330"/>
          </a:xfrm>
          <a:prstGeom prst="rect">
            <a:avLst/>
          </a:prstGeom>
        </p:spPr>
        <p:txBody>
          <a:bodyPr>
            <a:spAutoFit/>
          </a:bodyPr>
          <a:lstStyle/>
          <a:p>
            <a:r>
              <a:rPr lang="en-GB" dirty="0">
                <a:hlinkClick r:id="rId2"/>
              </a:rPr>
              <a:t>https://www.cornwall.gov.uk/environment-and-planning/conservation/world-heritage-site/delving-deeper/mining-processes/</a:t>
            </a:r>
            <a:endParaRPr lang="en-GB" dirty="0"/>
          </a:p>
        </p:txBody>
      </p:sp>
      <p:sp>
        <p:nvSpPr>
          <p:cNvPr id="5" name="TextBox 4">
            <a:extLst>
              <a:ext uri="{FF2B5EF4-FFF2-40B4-BE49-F238E27FC236}">
                <a16:creationId xmlns:a16="http://schemas.microsoft.com/office/drawing/2014/main" id="{F1552F05-9D95-4B52-A1CF-87C562BD36FC}"/>
              </a:ext>
            </a:extLst>
          </p:cNvPr>
          <p:cNvSpPr txBox="1"/>
          <p:nvPr/>
        </p:nvSpPr>
        <p:spPr>
          <a:xfrm>
            <a:off x="3491880" y="439449"/>
            <a:ext cx="1544782" cy="584775"/>
          </a:xfrm>
          <a:prstGeom prst="rect">
            <a:avLst/>
          </a:prstGeom>
          <a:noFill/>
        </p:spPr>
        <p:txBody>
          <a:bodyPr wrap="none" rtlCol="0">
            <a:spAutoFit/>
          </a:bodyPr>
          <a:lstStyle/>
          <a:p>
            <a:r>
              <a:rPr lang="en-US" sz="3200" b="1" dirty="0">
                <a:solidFill>
                  <a:srgbClr val="FF0000"/>
                </a:solidFill>
              </a:rPr>
              <a:t>MINERS</a:t>
            </a:r>
            <a:endParaRPr lang="en-GB" sz="3200" dirty="0"/>
          </a:p>
        </p:txBody>
      </p:sp>
      <p:sp>
        <p:nvSpPr>
          <p:cNvPr id="2" name="Down Arrow 1"/>
          <p:cNvSpPr/>
          <p:nvPr/>
        </p:nvSpPr>
        <p:spPr>
          <a:xfrm>
            <a:off x="3779639" y="4890066"/>
            <a:ext cx="484632" cy="66012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087897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MINERS’ TOOLS</a:t>
            </a:r>
            <a:endParaRPr lang="en-GB" b="1" dirty="0">
              <a:solidFill>
                <a:srgbClr val="FF0000"/>
              </a:solidFill>
            </a:endParaRPr>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pPr marL="0" indent="0">
              <a:buNone/>
            </a:pPr>
            <a:r>
              <a:rPr lang="en-GB" b="1" dirty="0"/>
              <a:t>A miner’s job was to extract the ore that contained valuable metals from deep underground. To get to the lodes containing the ore, they first had to dig shafts or tunnels to reach it. But how did they manage to break the ore from the hard rock and what tools did they use to do it</a:t>
            </a:r>
            <a:r>
              <a:rPr lang="en-GB" b="1" dirty="0" smtClean="0"/>
              <a:t>?</a:t>
            </a:r>
          </a:p>
          <a:p>
            <a:pPr marL="0" indent="0">
              <a:buNone/>
            </a:pPr>
            <a:endParaRPr lang="en-GB" dirty="0"/>
          </a:p>
          <a:p>
            <a:r>
              <a:rPr lang="en-GB" dirty="0" smtClean="0"/>
              <a:t>Getting </a:t>
            </a:r>
            <a:r>
              <a:rPr lang="en-GB" dirty="0"/>
              <a:t>the valuable copper or tin ore of the rock was a difficult and often hazardous process. The rock had to be broken, either by hand, gunpowder, or later with dynamite or other high explosive.  As Cornish mines became deeper, the mine workers’ job became more dangerous – with an increased risk of falling from the many ladders in use, collapsing rock, or flooding. </a:t>
            </a:r>
          </a:p>
          <a:p>
            <a:endParaRPr lang="en-GB" b="1" dirty="0" smtClean="0"/>
          </a:p>
          <a:p>
            <a:r>
              <a:rPr lang="en-GB" dirty="0" smtClean="0"/>
              <a:t>Miners </a:t>
            </a:r>
            <a:r>
              <a:rPr lang="en-GB" dirty="0"/>
              <a:t>used a variety of tools to extract the ore, including hammers, borers (chisels) and gads (wedges).  From the 1880s, they also used air-powered rock drills to increasing effect.</a:t>
            </a:r>
          </a:p>
          <a:p>
            <a:endParaRPr lang="en-GB" dirty="0" smtClean="0"/>
          </a:p>
          <a:p>
            <a:r>
              <a:rPr lang="en-GB" dirty="0" smtClean="0"/>
              <a:t>The </a:t>
            </a:r>
            <a:r>
              <a:rPr lang="en-GB" dirty="0"/>
              <a:t>most effective way of extracting the ore was to drill holes, called ‘shot holes’, into the rock and introduce gunpowder into the hole. When suitably stemmed (packed) a safety fuse would be inserted then lit, and the resulting explosion would break the rock apart. </a:t>
            </a:r>
            <a:endParaRPr lang="en-GB" dirty="0" smtClean="0"/>
          </a:p>
          <a:p>
            <a:endParaRPr lang="en-GB" dirty="0"/>
          </a:p>
          <a:p>
            <a:r>
              <a:rPr lang="en-GB" dirty="0"/>
              <a:t>Blasting was usually done at the end of a shift, so that the fumes had chance to clear before the next gang arrived to load the ore ready for hoisting to surface. </a:t>
            </a:r>
          </a:p>
        </p:txBody>
      </p:sp>
    </p:spTree>
    <p:extLst>
      <p:ext uri="{BB962C8B-B14F-4D97-AF65-F5344CB8AC3E}">
        <p14:creationId xmlns:p14="http://schemas.microsoft.com/office/powerpoint/2010/main" val="272713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descr="tools of the 19th century miner - Google Search | Gold mining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399506"/>
            <a:ext cx="5256584" cy="5726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68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noAutofit/>
          </a:bodyPr>
          <a:lstStyle/>
          <a:p>
            <a:r>
              <a:rPr lang="en-US" sz="3600" dirty="0">
                <a:latin typeface="Comic Sans MS" pitchFamily="66" charset="0"/>
              </a:rPr>
              <a:t>To extract the tin, the hard rock had to be broken.</a:t>
            </a:r>
            <a:br>
              <a:rPr lang="en-US" sz="3600" dirty="0">
                <a:latin typeface="Comic Sans MS" pitchFamily="66" charset="0"/>
              </a:rPr>
            </a:br>
            <a:endParaRPr lang="en-US" sz="3600" dirty="0">
              <a:latin typeface="Comic Sans MS" pitchFamily="66" charset="0"/>
            </a:endParaRPr>
          </a:p>
        </p:txBody>
      </p:sp>
      <p:pic>
        <p:nvPicPr>
          <p:cNvPr id="1026" name="Picture 2" descr="two pare workers hand drilling"/>
          <p:cNvPicPr>
            <a:picLocks noChangeAspect="1" noChangeArrowheads="1"/>
          </p:cNvPicPr>
          <p:nvPr/>
        </p:nvPicPr>
        <p:blipFill>
          <a:blip r:embed="rId3"/>
          <a:srcRect/>
          <a:stretch>
            <a:fillRect/>
          </a:stretch>
        </p:blipFill>
        <p:spPr bwMode="auto">
          <a:xfrm>
            <a:off x="714349" y="1357298"/>
            <a:ext cx="3051132" cy="3583870"/>
          </a:xfrm>
          <a:prstGeom prst="rect">
            <a:avLst/>
          </a:prstGeom>
          <a:noFill/>
        </p:spPr>
      </p:pic>
      <p:sp>
        <p:nvSpPr>
          <p:cNvPr id="5" name="TextBox 4"/>
          <p:cNvSpPr txBox="1"/>
          <p:nvPr/>
        </p:nvSpPr>
        <p:spPr>
          <a:xfrm>
            <a:off x="5364088" y="5011624"/>
            <a:ext cx="3214710" cy="923330"/>
          </a:xfrm>
          <a:prstGeom prst="rect">
            <a:avLst/>
          </a:prstGeom>
          <a:noFill/>
        </p:spPr>
        <p:txBody>
          <a:bodyPr wrap="square" rtlCol="0">
            <a:spAutoFit/>
          </a:bodyPr>
          <a:lstStyle/>
          <a:p>
            <a:pPr algn="ctr"/>
            <a:r>
              <a:rPr lang="en-GB" b="1" dirty="0">
                <a:latin typeface="Comic Sans MS" pitchFamily="66" charset="0"/>
              </a:rPr>
              <a:t>This statue of a tin miner is in </a:t>
            </a:r>
            <a:r>
              <a:rPr lang="en-GB" b="1" dirty="0" err="1">
                <a:latin typeface="Comic Sans MS" pitchFamily="66" charset="0"/>
              </a:rPr>
              <a:t>Redruth</a:t>
            </a:r>
            <a:r>
              <a:rPr lang="en-GB" b="1" dirty="0">
                <a:latin typeface="Comic Sans MS" pitchFamily="66" charset="0"/>
              </a:rPr>
              <a:t>. He is holding a </a:t>
            </a:r>
            <a:r>
              <a:rPr lang="en-GB" b="1" dirty="0">
                <a:solidFill>
                  <a:srgbClr val="FF0000"/>
                </a:solidFill>
                <a:latin typeface="Comic Sans MS" pitchFamily="66" charset="0"/>
              </a:rPr>
              <a:t>poll pick</a:t>
            </a:r>
            <a:r>
              <a:rPr lang="en-GB" b="1" dirty="0">
                <a:latin typeface="Comic Sans MS" pitchFamily="66" charset="0"/>
              </a:rPr>
              <a:t>. </a:t>
            </a:r>
            <a:endParaRPr lang="en-US" b="1" dirty="0">
              <a:latin typeface="Comic Sans MS" pitchFamily="66" charset="0"/>
            </a:endParaRPr>
          </a:p>
        </p:txBody>
      </p:sp>
      <p:pic>
        <p:nvPicPr>
          <p:cNvPr id="1028" name="Picture 4" descr="http://t1.gstatic.com/images?q=tbn:ANd9GcQTR7N9vdOAqw-m5PAOlkJuc_Kpt7-QkD7NWJ7OSL7Jwfn6V2XhhA"/>
          <p:cNvPicPr>
            <a:picLocks noChangeAspect="1" noChangeArrowheads="1"/>
          </p:cNvPicPr>
          <p:nvPr/>
        </p:nvPicPr>
        <p:blipFill>
          <a:blip r:embed="rId4"/>
          <a:srcRect/>
          <a:stretch>
            <a:fillRect/>
          </a:stretch>
        </p:blipFill>
        <p:spPr bwMode="auto">
          <a:xfrm>
            <a:off x="5500694" y="1428736"/>
            <a:ext cx="2443889" cy="3296408"/>
          </a:xfrm>
          <a:prstGeom prst="rect">
            <a:avLst/>
          </a:prstGeom>
          <a:noFill/>
        </p:spPr>
      </p:pic>
      <p:sp>
        <p:nvSpPr>
          <p:cNvPr id="3" name="Rectangle 2"/>
          <p:cNvSpPr/>
          <p:nvPr/>
        </p:nvSpPr>
        <p:spPr>
          <a:xfrm>
            <a:off x="500034" y="5335034"/>
            <a:ext cx="4572000" cy="1200329"/>
          </a:xfrm>
          <a:prstGeom prst="rect">
            <a:avLst/>
          </a:prstGeom>
        </p:spPr>
        <p:txBody>
          <a:bodyPr>
            <a:spAutoFit/>
          </a:bodyPr>
          <a:lstStyle/>
          <a:p>
            <a:r>
              <a:rPr lang="en-US" b="1" dirty="0"/>
              <a:t>Before explosives were introduced, the breaking of the rock was done by hand using hammers, chisels, rock wedges, and poll picks. It was laborious and time-consuming.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DD5084A1EBBF4A97012CDD99C273C6" ma:contentTypeVersion="13" ma:contentTypeDescription="Create a new document." ma:contentTypeScope="" ma:versionID="2d5e7533d198654f7ab17bb663a243f9">
  <xsd:schema xmlns:xsd="http://www.w3.org/2001/XMLSchema" xmlns:xs="http://www.w3.org/2001/XMLSchema" xmlns:p="http://schemas.microsoft.com/office/2006/metadata/properties" xmlns:ns3="63e132fb-b410-4dc4-9dce-0e7e95ae03fa" xmlns:ns4="e95c479f-5190-4288-92d7-89d2a54f8811" targetNamespace="http://schemas.microsoft.com/office/2006/metadata/properties" ma:root="true" ma:fieldsID="8c128c05084f917804fad98167732757" ns3:_="" ns4:_="">
    <xsd:import namespace="63e132fb-b410-4dc4-9dce-0e7e95ae03fa"/>
    <xsd:import namespace="e95c479f-5190-4288-92d7-89d2a54f881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132fb-b410-4dc4-9dce-0e7e95ae03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5c479f-5190-4288-92d7-89d2a54f881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93CD36-A48C-4D46-9687-702A169A039E}">
  <ds:schemaRef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dcmitype/"/>
    <ds:schemaRef ds:uri="http://purl.org/dc/terms/"/>
    <ds:schemaRef ds:uri="e95c479f-5190-4288-92d7-89d2a54f8811"/>
    <ds:schemaRef ds:uri="63e132fb-b410-4dc4-9dce-0e7e95ae03fa"/>
  </ds:schemaRefs>
</ds:datastoreItem>
</file>

<file path=customXml/itemProps2.xml><?xml version="1.0" encoding="utf-8"?>
<ds:datastoreItem xmlns:ds="http://schemas.openxmlformats.org/officeDocument/2006/customXml" ds:itemID="{C166E575-EA17-49A3-BC1D-9F9B601281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132fb-b410-4dc4-9dce-0e7e95ae03fa"/>
    <ds:schemaRef ds:uri="e95c479f-5190-4288-92d7-89d2a54f8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7F4AEE-FBF7-44DF-B59B-8071C5E5F4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314</TotalTime>
  <Words>481</Words>
  <Application>Microsoft Office PowerPoint</Application>
  <PresentationFormat>On-screen Show (4:3)</PresentationFormat>
  <Paragraphs>57</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Comic Sans MS</vt:lpstr>
      <vt:lpstr>Office Theme</vt:lpstr>
      <vt:lpstr>Cornish Tin Mining</vt:lpstr>
      <vt:lpstr>What was tin used for?</vt:lpstr>
      <vt:lpstr>Structure of Mines Tin Mines went deep below ground. In the early days, there were no lifts, only ladders.</vt:lpstr>
      <vt:lpstr>PowerPoint Presentation</vt:lpstr>
      <vt:lpstr>PowerPoint Presentation</vt:lpstr>
      <vt:lpstr>PowerPoint Presentation</vt:lpstr>
      <vt:lpstr>MINERS’ TOOLS</vt:lpstr>
      <vt:lpstr>PowerPoint Presentation</vt:lpstr>
      <vt:lpstr>To extract the tin, the hard rock had to be broken. </vt:lpstr>
      <vt:lpstr>Blasting with gunpowder enabled more rock to be broken, but it was also dangerous. </vt:lpstr>
      <vt:lpstr>Hard hats and steel toe capped boots protected the miners. </vt:lpstr>
      <vt:lpstr>List of miner’s equipment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Wills</dc:creator>
  <cp:lastModifiedBy>User</cp:lastModifiedBy>
  <cp:revision>38</cp:revision>
  <dcterms:created xsi:type="dcterms:W3CDTF">2012-03-03T15:17:17Z</dcterms:created>
  <dcterms:modified xsi:type="dcterms:W3CDTF">2020-06-26T13:31:30Z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0x01010027DD5084A1EBBF4A97012CDD99C273C6</vt:lpwstr>
  </property>
</Properties>
</file>