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6"/>
  </p:notesMasterIdLst>
  <p:sldIdLst>
    <p:sldId id="271" r:id="rId5"/>
    <p:sldId id="257" r:id="rId6"/>
    <p:sldId id="262" r:id="rId7"/>
    <p:sldId id="263" r:id="rId8"/>
    <p:sldId id="264" r:id="rId9"/>
    <p:sldId id="265" r:id="rId10"/>
    <p:sldId id="270"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A5DC8A-05CC-40E2-A43C-555E93DB0BB5}" type="datetimeFigureOut">
              <a:rPr lang="en-GB" smtClean="0"/>
              <a:t>05/06/2020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EDA021-1CEE-4457-B563-27D8AF6F20ED}" type="slidenum">
              <a:rPr lang="en-GB" smtClean="0"/>
              <a:t>‹#›</a:t>
            </a:fld>
            <a:endParaRPr lang="en-GB"/>
          </a:p>
        </p:txBody>
      </p:sp>
    </p:spTree>
    <p:extLst>
      <p:ext uri="{BB962C8B-B14F-4D97-AF65-F5344CB8AC3E}">
        <p14:creationId xmlns:p14="http://schemas.microsoft.com/office/powerpoint/2010/main" val="16472962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7DFDCD9-0362-4A53-B456-1DDD4FFBEF36}" type="slidenum">
              <a:rPr lang="en-GB" smtClean="0">
                <a:solidFill>
                  <a:prstClr val="black"/>
                </a:solidFill>
              </a:rPr>
              <a:pPr/>
              <a:t>3</a:t>
            </a:fld>
            <a:endParaRPr lang="en-GB">
              <a:solidFill>
                <a:prstClr val="black"/>
              </a:solidFill>
            </a:endParaRPr>
          </a:p>
        </p:txBody>
      </p:sp>
    </p:spTree>
    <p:extLst>
      <p:ext uri="{BB962C8B-B14F-4D97-AF65-F5344CB8AC3E}">
        <p14:creationId xmlns:p14="http://schemas.microsoft.com/office/powerpoint/2010/main" val="37710642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AC376C5-518D-41C1-B998-1DD09BECC84C}" type="datetimeFigureOut">
              <a:rPr lang="en-GB" smtClean="0">
                <a:solidFill>
                  <a:prstClr val="black">
                    <a:tint val="75000"/>
                  </a:prstClr>
                </a:solidFill>
              </a:rPr>
              <a:pPr/>
              <a:t>05/06/2020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74C2C82C-AD3B-48B2-86F3-5FC85B63DC3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6796389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AC376C5-518D-41C1-B998-1DD09BECC84C}" type="datetimeFigureOut">
              <a:rPr lang="en-GB" smtClean="0">
                <a:solidFill>
                  <a:prstClr val="black">
                    <a:tint val="75000"/>
                  </a:prstClr>
                </a:solidFill>
              </a:rPr>
              <a:pPr/>
              <a:t>05/06/2020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74C2C82C-AD3B-48B2-86F3-5FC85B63DC3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647776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AC376C5-518D-41C1-B998-1DD09BECC84C}" type="datetimeFigureOut">
              <a:rPr lang="en-GB" smtClean="0">
                <a:solidFill>
                  <a:prstClr val="black">
                    <a:tint val="75000"/>
                  </a:prstClr>
                </a:solidFill>
              </a:rPr>
              <a:pPr/>
              <a:t>05/06/2020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74C2C82C-AD3B-48B2-86F3-5FC85B63DC3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162765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AC376C5-518D-41C1-B998-1DD09BECC84C}" type="datetimeFigureOut">
              <a:rPr lang="en-GB" smtClean="0">
                <a:solidFill>
                  <a:prstClr val="black">
                    <a:tint val="75000"/>
                  </a:prstClr>
                </a:solidFill>
              </a:rPr>
              <a:pPr/>
              <a:t>05/06/2020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74C2C82C-AD3B-48B2-86F3-5FC85B63DC3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363891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C376C5-518D-41C1-B998-1DD09BECC84C}" type="datetimeFigureOut">
              <a:rPr lang="en-GB" smtClean="0">
                <a:solidFill>
                  <a:prstClr val="black">
                    <a:tint val="75000"/>
                  </a:prstClr>
                </a:solidFill>
              </a:rPr>
              <a:pPr/>
              <a:t>05/06/2020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74C2C82C-AD3B-48B2-86F3-5FC85B63DC3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764569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AC376C5-518D-41C1-B998-1DD09BECC84C}" type="datetimeFigureOut">
              <a:rPr lang="en-GB" smtClean="0">
                <a:solidFill>
                  <a:prstClr val="black">
                    <a:tint val="75000"/>
                  </a:prstClr>
                </a:solidFill>
              </a:rPr>
              <a:pPr/>
              <a:t>05/06/2020</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74C2C82C-AD3B-48B2-86F3-5FC85B63DC3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174119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AC376C5-518D-41C1-B998-1DD09BECC84C}" type="datetimeFigureOut">
              <a:rPr lang="en-GB" smtClean="0">
                <a:solidFill>
                  <a:prstClr val="black">
                    <a:tint val="75000"/>
                  </a:prstClr>
                </a:solidFill>
              </a:rPr>
              <a:pPr/>
              <a:t>05/06/2020</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74C2C82C-AD3B-48B2-86F3-5FC85B63DC3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926391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AC376C5-518D-41C1-B998-1DD09BECC84C}" type="datetimeFigureOut">
              <a:rPr lang="en-GB" smtClean="0">
                <a:solidFill>
                  <a:prstClr val="black">
                    <a:tint val="75000"/>
                  </a:prstClr>
                </a:solidFill>
              </a:rPr>
              <a:pPr/>
              <a:t>05/06/2020</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74C2C82C-AD3B-48B2-86F3-5FC85B63DC3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28219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C376C5-518D-41C1-B998-1DD09BECC84C}" type="datetimeFigureOut">
              <a:rPr lang="en-GB" smtClean="0">
                <a:solidFill>
                  <a:prstClr val="black">
                    <a:tint val="75000"/>
                  </a:prstClr>
                </a:solidFill>
              </a:rPr>
              <a:pPr/>
              <a:t>05/06/2020</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74C2C82C-AD3B-48B2-86F3-5FC85B63DC3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663786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C376C5-518D-41C1-B998-1DD09BECC84C}" type="datetimeFigureOut">
              <a:rPr lang="en-GB" smtClean="0">
                <a:solidFill>
                  <a:prstClr val="black">
                    <a:tint val="75000"/>
                  </a:prstClr>
                </a:solidFill>
              </a:rPr>
              <a:pPr/>
              <a:t>05/06/2020</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74C2C82C-AD3B-48B2-86F3-5FC85B63DC3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162409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C376C5-518D-41C1-B998-1DD09BECC84C}" type="datetimeFigureOut">
              <a:rPr lang="en-GB" smtClean="0">
                <a:solidFill>
                  <a:prstClr val="black">
                    <a:tint val="75000"/>
                  </a:prstClr>
                </a:solidFill>
              </a:rPr>
              <a:pPr/>
              <a:t>05/06/2020</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74C2C82C-AD3B-48B2-86F3-5FC85B63DC3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225764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C376C5-518D-41C1-B998-1DD09BECC84C}" type="datetimeFigureOut">
              <a:rPr lang="en-GB" smtClean="0">
                <a:solidFill>
                  <a:prstClr val="black">
                    <a:tint val="75000"/>
                  </a:prstClr>
                </a:solidFill>
              </a:rPr>
              <a:pPr/>
              <a:t>05/06/2020</a:t>
            </a:fld>
            <a:endParaRPr lang="en-GB">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C2C82C-AD3B-48B2-86F3-5FC85B63DC3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8673243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 Id="rId9" Type="http://schemas.openxmlformats.org/officeDocument/2006/relationships/image" Target="../media/image9.jpeg"/></Relationships>
</file>

<file path=ppt/slides/_rels/slide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he old fisherman by Hans Heyerdahl: History, Analysis &amp; Fact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07704" y="1196752"/>
            <a:ext cx="5400600" cy="5438918"/>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367644" y="332656"/>
            <a:ext cx="6480720" cy="707886"/>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en-GB" sz="4000" b="1" dirty="0" smtClean="0">
                <a:solidFill>
                  <a:prstClr val="white"/>
                </a:solidFill>
              </a:rPr>
              <a:t>Character Description</a:t>
            </a:r>
            <a:endParaRPr lang="en-GB" sz="4000" b="1" dirty="0">
              <a:solidFill>
                <a:prstClr val="white"/>
              </a:solidFill>
            </a:endParaRPr>
          </a:p>
        </p:txBody>
      </p:sp>
    </p:spTree>
    <p:extLst>
      <p:ext uri="{BB962C8B-B14F-4D97-AF65-F5344CB8AC3E}">
        <p14:creationId xmlns:p14="http://schemas.microsoft.com/office/powerpoint/2010/main" val="39784385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764704"/>
            <a:ext cx="7920880" cy="3936975"/>
          </a:xfrm>
          <a:prstGeom prst="rect">
            <a:avLst/>
          </a:prstGeom>
        </p:spPr>
        <p:txBody>
          <a:bodyPr wrap="square">
            <a:spAutoFit/>
          </a:bodyPr>
          <a:lstStyle/>
          <a:p>
            <a:pPr algn="just">
              <a:lnSpc>
                <a:spcPct val="115000"/>
              </a:lnSpc>
              <a:spcAft>
                <a:spcPts val="1000"/>
              </a:spcAft>
            </a:pPr>
            <a:r>
              <a:rPr lang="en-GB" sz="2400" dirty="0">
                <a:solidFill>
                  <a:srgbClr val="000000"/>
                </a:solidFill>
                <a:latin typeface="Garamond" panose="02020404030301010803" pitchFamily="18" charset="0"/>
                <a:ea typeface="Calibri" panose="020F0502020204030204" pitchFamily="34" charset="0"/>
                <a:cs typeface="Times New Roman" panose="02020603050405020304" pitchFamily="18" charset="0"/>
              </a:rPr>
              <a:t>Now sitting at his desk, Norris peered through his eyeholes. He stared at Harvey </a:t>
            </a:r>
            <a:r>
              <a:rPr lang="en-GB" sz="2400" dirty="0" err="1">
                <a:solidFill>
                  <a:srgbClr val="000000"/>
                </a:solidFill>
                <a:latin typeface="Garamond" panose="02020404030301010803" pitchFamily="18" charset="0"/>
                <a:ea typeface="Calibri" panose="020F0502020204030204" pitchFamily="34" charset="0"/>
                <a:cs typeface="Times New Roman" panose="02020603050405020304" pitchFamily="18" charset="0"/>
              </a:rPr>
              <a:t>Kenwright</a:t>
            </a:r>
            <a:r>
              <a:rPr lang="en-GB" sz="2400" dirty="0">
                <a:solidFill>
                  <a:srgbClr val="000000"/>
                </a:solidFill>
                <a:latin typeface="Garamond" panose="02020404030301010803" pitchFamily="18" charset="0"/>
                <a:ea typeface="Calibri" panose="020F0502020204030204" pitchFamily="34" charset="0"/>
                <a:cs typeface="Times New Roman" panose="02020603050405020304" pitchFamily="18" charset="0"/>
              </a:rPr>
              <a:t>, pushing into other children as he stomped and stamped his way around the classroom, snarling and grunting like a wild beast. Harvey had a round, chubby face, with black, beady eyes all sunken in fat. He was a Great white shark, swimming around in a shoal of goldfish. His neck was the thickness of a small ham and his arms looked as if he’d borrowed them from some sort of enormous troll.   </a:t>
            </a:r>
            <a:endParaRPr lang="en-GB"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dirty="0">
                <a:latin typeface="Calibri" panose="020F0502020204030204" pitchFamily="34" charset="0"/>
                <a:ea typeface="Calibri" panose="020F0502020204030204" pitchFamily="34" charset="0"/>
                <a:cs typeface="Times New Roman" panose="02020603050405020304" pitchFamily="18" charset="0"/>
              </a:rPr>
              <a:t> (Paul Delaney)</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198801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9592" y="865478"/>
            <a:ext cx="7560840" cy="5339410"/>
          </a:xfrm>
          <a:prstGeom prst="rect">
            <a:avLst/>
          </a:prstGeom>
        </p:spPr>
        <p:txBody>
          <a:bodyPr wrap="square">
            <a:spAutoFit/>
          </a:bodyPr>
          <a:lstStyle/>
          <a:p>
            <a:pPr algn="just">
              <a:lnSpc>
                <a:spcPct val="115000"/>
              </a:lnSpc>
              <a:spcAft>
                <a:spcPts val="1000"/>
              </a:spcAft>
            </a:pPr>
            <a:r>
              <a:rPr lang="en-GB" sz="2400" dirty="0">
                <a:latin typeface="Calibri" panose="020F0502020204030204" pitchFamily="34" charset="0"/>
                <a:ea typeface="Calibri" panose="020F0502020204030204" pitchFamily="34" charset="0"/>
                <a:cs typeface="Times New Roman" panose="02020603050405020304" pitchFamily="18" charset="0"/>
              </a:rPr>
              <a:t>An old woman, short in stature, appeared from behind a long, yellow curtain. Shuffling along, she dragged her golden slippers through the grass. A tight, lilac headscarf, covered in a swarm of silvery stars, was wrapped around her head. Brown hair, tinged with fine flecks of grey, framed her wrinkle-infested face. </a:t>
            </a:r>
            <a:endParaRPr lang="en-GB"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en-GB" sz="2400" dirty="0">
                <a:latin typeface="Calibri" panose="020F0502020204030204" pitchFamily="34" charset="0"/>
                <a:ea typeface="Calibri" panose="020F0502020204030204" pitchFamily="34" charset="0"/>
                <a:cs typeface="Times New Roman" panose="02020603050405020304" pitchFamily="18" charset="0"/>
              </a:rPr>
              <a:t>A long, crooked nose was standing to attention with several stray hairs protruding out its nostrils. Deep, dark shadows lay under her eyes, hanging still like silent, sleeping slugs. Enormous bronze earrings swung from her ears, dangling down in a perfect, symmetrical line.  </a:t>
            </a:r>
            <a:endParaRPr lang="en-GB"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dirty="0">
                <a:latin typeface="Calibri" panose="020F0502020204030204" pitchFamily="34" charset="0"/>
                <a:ea typeface="Calibri" panose="020F0502020204030204" pitchFamily="34" charset="0"/>
                <a:cs typeface="Times New Roman" panose="02020603050405020304" pitchFamily="18" charset="0"/>
              </a:rPr>
              <a:t>(Paul Delaney)</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013958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63777" y="404664"/>
            <a:ext cx="6480720" cy="707886"/>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en-GB" sz="4000" b="1" dirty="0" smtClean="0">
                <a:solidFill>
                  <a:prstClr val="white"/>
                </a:solidFill>
              </a:rPr>
              <a:t>Character Description</a:t>
            </a:r>
            <a:endParaRPr lang="en-GB" sz="4000" b="1" dirty="0">
              <a:solidFill>
                <a:prstClr val="white"/>
              </a:solidFill>
            </a:endParaRPr>
          </a:p>
        </p:txBody>
      </p:sp>
      <p:sp>
        <p:nvSpPr>
          <p:cNvPr id="3" name="TextBox 2"/>
          <p:cNvSpPr txBox="1"/>
          <p:nvPr/>
        </p:nvSpPr>
        <p:spPr>
          <a:xfrm>
            <a:off x="823717" y="1484784"/>
            <a:ext cx="7560840" cy="5016758"/>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marL="457200" indent="-457200">
              <a:buFont typeface="Arial" pitchFamily="34" charset="0"/>
              <a:buChar char="•"/>
            </a:pPr>
            <a:r>
              <a:rPr lang="en-GB" sz="3200" dirty="0" smtClean="0">
                <a:solidFill>
                  <a:prstClr val="black"/>
                </a:solidFill>
              </a:rPr>
              <a:t>You can learn a lot about a character if the author has used certain language devices to describe. Last week, you used MAPOS to describe a setting, but not all these devices are useful for character descriptions. You can use similes, metaphors and alliteration but you also need to think carefully about verbs, adjectives and adverbs to show not tell how a character behaves, thinks or feels.</a:t>
            </a:r>
            <a:endParaRPr lang="en-GB" sz="3200" dirty="0">
              <a:solidFill>
                <a:prstClr val="black"/>
              </a:solidFill>
            </a:endParaRPr>
          </a:p>
        </p:txBody>
      </p:sp>
    </p:spTree>
    <p:extLst>
      <p:ext uri="{BB962C8B-B14F-4D97-AF65-F5344CB8AC3E}">
        <p14:creationId xmlns:p14="http://schemas.microsoft.com/office/powerpoint/2010/main" val="32783388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332656"/>
            <a:ext cx="8352928" cy="877163"/>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en-GB" sz="2400" b="1" u="sng" dirty="0">
                <a:solidFill>
                  <a:prstClr val="white"/>
                </a:solidFill>
              </a:rPr>
              <a:t>Show, don’t tell!</a:t>
            </a:r>
          </a:p>
          <a:p>
            <a:endParaRPr lang="en-GB" sz="700" dirty="0">
              <a:solidFill>
                <a:prstClr val="white"/>
              </a:solidFill>
            </a:endParaRPr>
          </a:p>
          <a:p>
            <a:r>
              <a:rPr lang="en-GB" sz="2000" dirty="0">
                <a:solidFill>
                  <a:prstClr val="white"/>
                </a:solidFill>
              </a:rPr>
              <a:t>One way of making your </a:t>
            </a:r>
            <a:r>
              <a:rPr lang="en-GB" sz="2000" dirty="0" smtClean="0">
                <a:solidFill>
                  <a:prstClr val="white"/>
                </a:solidFill>
              </a:rPr>
              <a:t>character coming to life is </a:t>
            </a:r>
            <a:r>
              <a:rPr lang="en-GB" sz="2000" dirty="0">
                <a:solidFill>
                  <a:prstClr val="white"/>
                </a:solidFill>
              </a:rPr>
              <a:t>to SHOW rather than TELL.  </a:t>
            </a:r>
            <a:endParaRPr lang="en-GB" sz="2000" u="sng" dirty="0">
              <a:solidFill>
                <a:prstClr val="white"/>
              </a:solidFill>
            </a:endParaRPr>
          </a:p>
        </p:txBody>
      </p:sp>
      <p:sp>
        <p:nvSpPr>
          <p:cNvPr id="4" name="TextBox 3"/>
          <p:cNvSpPr txBox="1"/>
          <p:nvPr/>
        </p:nvSpPr>
        <p:spPr>
          <a:xfrm>
            <a:off x="450536" y="1412776"/>
            <a:ext cx="8365713" cy="1608133"/>
          </a:xfrm>
          <a:prstGeom prst="rect">
            <a:avLst/>
          </a:prstGeom>
          <a:effectLst>
            <a:glow rad="101600">
              <a:schemeClr val="accent1">
                <a:satMod val="175000"/>
                <a:alpha val="40000"/>
              </a:schemeClr>
            </a:glow>
          </a:effectLst>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2200" b="1" dirty="0">
                <a:solidFill>
                  <a:prstClr val="black"/>
                </a:solidFill>
              </a:rPr>
              <a:t>Example: </a:t>
            </a:r>
            <a:r>
              <a:rPr lang="en-GB" sz="2200" i="1" dirty="0">
                <a:solidFill>
                  <a:prstClr val="black"/>
                </a:solidFill>
              </a:rPr>
              <a:t>David was in a furious temper.</a:t>
            </a:r>
            <a:endParaRPr lang="en-GB" sz="2200" b="1" i="1" u="sng" dirty="0">
              <a:solidFill>
                <a:prstClr val="black"/>
              </a:solidFill>
            </a:endParaRPr>
          </a:p>
          <a:p>
            <a:endParaRPr lang="en-GB" sz="1050" dirty="0">
              <a:solidFill>
                <a:prstClr val="black"/>
              </a:solidFill>
            </a:endParaRPr>
          </a:p>
          <a:p>
            <a:r>
              <a:rPr lang="en-GB" sz="2200" dirty="0">
                <a:solidFill>
                  <a:prstClr val="black"/>
                </a:solidFill>
              </a:rPr>
              <a:t>David stomped to his desk spilling coffee as he went. Pushing past a group of people, he threw himself into his chair. With one sweep of his hand, he cleared his desk and growled at the nearest secretary.</a:t>
            </a:r>
          </a:p>
        </p:txBody>
      </p:sp>
      <p:sp>
        <p:nvSpPr>
          <p:cNvPr id="5" name="TextBox 4"/>
          <p:cNvSpPr txBox="1"/>
          <p:nvPr/>
        </p:nvSpPr>
        <p:spPr>
          <a:xfrm>
            <a:off x="448513" y="3861048"/>
            <a:ext cx="8338778" cy="2462213"/>
          </a:xfrm>
          <a:prstGeom prst="rect">
            <a:avLst/>
          </a:prstGeom>
          <a:effectLst>
            <a:glow rad="228600">
              <a:schemeClr val="accent3">
                <a:satMod val="175000"/>
                <a:alpha val="40000"/>
              </a:schemeClr>
            </a:glow>
          </a:effectLst>
        </p:spPr>
        <p:style>
          <a:lnRef idx="2">
            <a:schemeClr val="accent3"/>
          </a:lnRef>
          <a:fillRef idx="1">
            <a:schemeClr val="lt1"/>
          </a:fillRef>
          <a:effectRef idx="0">
            <a:schemeClr val="accent3"/>
          </a:effectRef>
          <a:fontRef idx="minor">
            <a:schemeClr val="dk1"/>
          </a:fontRef>
        </p:style>
        <p:txBody>
          <a:bodyPr wrap="square" rtlCol="0">
            <a:spAutoFit/>
          </a:bodyPr>
          <a:lstStyle/>
          <a:p>
            <a:pPr marL="285750" indent="-285750">
              <a:buFont typeface="Arial" pitchFamily="34" charset="0"/>
              <a:buChar char="•"/>
            </a:pPr>
            <a:r>
              <a:rPr lang="en-GB" sz="2200" dirty="0" smtClean="0">
                <a:solidFill>
                  <a:prstClr val="black"/>
                </a:solidFill>
              </a:rPr>
              <a:t>Interesting </a:t>
            </a:r>
            <a:r>
              <a:rPr lang="en-GB" sz="2200" b="1" dirty="0">
                <a:solidFill>
                  <a:schemeClr val="accent1"/>
                </a:solidFill>
              </a:rPr>
              <a:t>verbs</a:t>
            </a:r>
            <a:r>
              <a:rPr lang="en-GB" sz="2200" dirty="0">
                <a:solidFill>
                  <a:srgbClr val="000000"/>
                </a:solidFill>
                <a:cs typeface="Arial" charset="0"/>
              </a:rPr>
              <a:t> </a:t>
            </a:r>
            <a:r>
              <a:rPr lang="en-GB" sz="2200" dirty="0" smtClean="0">
                <a:solidFill>
                  <a:srgbClr val="000000"/>
                </a:solidFill>
                <a:cs typeface="Arial" charset="0"/>
              </a:rPr>
              <a:t>– find synonyms for frequently used words.             </a:t>
            </a:r>
            <a:r>
              <a:rPr lang="en-GB" sz="2200" b="1" dirty="0" smtClean="0">
                <a:solidFill>
                  <a:srgbClr val="FF0000"/>
                </a:solidFill>
                <a:cs typeface="Arial" charset="0"/>
              </a:rPr>
              <a:t>Instead </a:t>
            </a:r>
            <a:r>
              <a:rPr lang="en-GB" sz="2200" b="1" dirty="0" smtClean="0">
                <a:solidFill>
                  <a:srgbClr val="FF0000"/>
                </a:solidFill>
                <a:cs typeface="Arial" charset="0"/>
              </a:rPr>
              <a:t>of </a:t>
            </a:r>
            <a:r>
              <a:rPr lang="en-GB" sz="2200" b="1" dirty="0" smtClean="0">
                <a:solidFill>
                  <a:srgbClr val="FF0000"/>
                </a:solidFill>
                <a:cs typeface="Arial" charset="0"/>
              </a:rPr>
              <a:t>walked </a:t>
            </a:r>
            <a:r>
              <a:rPr lang="en-GB" sz="2200" b="1" dirty="0" smtClean="0">
                <a:solidFill>
                  <a:srgbClr val="FF0000"/>
                </a:solidFill>
                <a:cs typeface="Arial" charset="0"/>
              </a:rPr>
              <a:t>– </a:t>
            </a:r>
            <a:r>
              <a:rPr lang="en-GB" sz="2200" b="1" dirty="0" smtClean="0">
                <a:solidFill>
                  <a:schemeClr val="accent1"/>
                </a:solidFill>
                <a:cs typeface="Arial" charset="0"/>
              </a:rPr>
              <a:t>strolled, shuffled, sped</a:t>
            </a:r>
            <a:endParaRPr lang="en-GB" sz="2200" b="1" dirty="0">
              <a:solidFill>
                <a:schemeClr val="accent1"/>
              </a:solidFill>
            </a:endParaRPr>
          </a:p>
          <a:p>
            <a:pPr marL="285750" indent="-285750">
              <a:buFont typeface="Arial" pitchFamily="34" charset="0"/>
              <a:buChar char="•"/>
              <a:defRPr/>
            </a:pPr>
            <a:r>
              <a:rPr lang="en-GB" sz="2200" b="1" dirty="0">
                <a:solidFill>
                  <a:schemeClr val="accent1"/>
                </a:solidFill>
              </a:rPr>
              <a:t>Adverbs</a:t>
            </a:r>
            <a:r>
              <a:rPr lang="en-GB" sz="2200" dirty="0">
                <a:solidFill>
                  <a:prstClr val="black"/>
                </a:solidFill>
              </a:rPr>
              <a:t> – words that </a:t>
            </a:r>
            <a:r>
              <a:rPr lang="en-GB" sz="2200" i="1" dirty="0">
                <a:solidFill>
                  <a:srgbClr val="000000"/>
                </a:solidFill>
                <a:cs typeface="Arial" charset="0"/>
              </a:rPr>
              <a:t>add</a:t>
            </a:r>
            <a:r>
              <a:rPr lang="en-GB" sz="2200" dirty="0">
                <a:solidFill>
                  <a:srgbClr val="000000"/>
                </a:solidFill>
                <a:cs typeface="Arial" charset="0"/>
              </a:rPr>
              <a:t> information to the </a:t>
            </a:r>
            <a:r>
              <a:rPr lang="en-GB" sz="2200" dirty="0" smtClean="0">
                <a:solidFill>
                  <a:srgbClr val="000000"/>
                </a:solidFill>
                <a:cs typeface="Arial" charset="0"/>
              </a:rPr>
              <a:t>verb, describes HOW something is done. </a:t>
            </a:r>
            <a:r>
              <a:rPr lang="en-GB" sz="2200" b="1" dirty="0" smtClean="0">
                <a:solidFill>
                  <a:srgbClr val="FF0000"/>
                </a:solidFill>
                <a:cs typeface="Arial" charset="0"/>
              </a:rPr>
              <a:t>He strolled </a:t>
            </a:r>
            <a:r>
              <a:rPr lang="en-GB" sz="2200" b="1" dirty="0" smtClean="0">
                <a:solidFill>
                  <a:schemeClr val="accent1"/>
                </a:solidFill>
                <a:cs typeface="Arial" charset="0"/>
              </a:rPr>
              <a:t>confidently</a:t>
            </a:r>
            <a:r>
              <a:rPr lang="en-GB" sz="2200" b="1" dirty="0" smtClean="0">
                <a:solidFill>
                  <a:srgbClr val="FF0000"/>
                </a:solidFill>
                <a:cs typeface="Arial" charset="0"/>
              </a:rPr>
              <a:t>, she shuffled </a:t>
            </a:r>
            <a:r>
              <a:rPr lang="en-GB" sz="2200" b="1" dirty="0" smtClean="0">
                <a:solidFill>
                  <a:schemeClr val="accent1"/>
                </a:solidFill>
                <a:cs typeface="Arial" charset="0"/>
              </a:rPr>
              <a:t>slowly</a:t>
            </a:r>
            <a:endParaRPr lang="en-GB" sz="2200" b="1" dirty="0">
              <a:solidFill>
                <a:schemeClr val="accent1"/>
              </a:solidFill>
              <a:cs typeface="Arial" charset="0"/>
            </a:endParaRPr>
          </a:p>
          <a:p>
            <a:pPr marL="285750" indent="-285750">
              <a:buFont typeface="Arial" pitchFamily="34" charset="0"/>
              <a:buChar char="•"/>
            </a:pPr>
            <a:r>
              <a:rPr lang="en-GB" sz="2200" b="1" dirty="0">
                <a:solidFill>
                  <a:schemeClr val="accent1"/>
                </a:solidFill>
              </a:rPr>
              <a:t>Adjectives</a:t>
            </a:r>
            <a:r>
              <a:rPr lang="en-GB" sz="2200" dirty="0">
                <a:solidFill>
                  <a:prstClr val="black"/>
                </a:solidFill>
              </a:rPr>
              <a:t> - </a:t>
            </a:r>
            <a:r>
              <a:rPr lang="en-GB" sz="2200" dirty="0">
                <a:solidFill>
                  <a:srgbClr val="000000"/>
                </a:solidFill>
                <a:cs typeface="Arial" charset="0"/>
              </a:rPr>
              <a:t>describing words that tell you more about </a:t>
            </a:r>
            <a:r>
              <a:rPr lang="en-GB" sz="2200" dirty="0">
                <a:solidFill>
                  <a:prstClr val="black"/>
                </a:solidFill>
                <a:cs typeface="Arial" charset="0"/>
              </a:rPr>
              <a:t>nouns</a:t>
            </a:r>
            <a:r>
              <a:rPr lang="en-GB" sz="2200" dirty="0" smtClean="0">
                <a:solidFill>
                  <a:prstClr val="black"/>
                </a:solidFill>
                <a:cs typeface="Arial" charset="0"/>
              </a:rPr>
              <a:t>. </a:t>
            </a:r>
          </a:p>
          <a:p>
            <a:r>
              <a:rPr lang="en-GB" sz="2200" b="1" dirty="0" smtClean="0">
                <a:solidFill>
                  <a:srgbClr val="FF0000"/>
                </a:solidFill>
                <a:cs typeface="Arial" charset="0"/>
              </a:rPr>
              <a:t>    All over the floor </a:t>
            </a:r>
            <a:r>
              <a:rPr lang="en-GB" sz="2200" b="1" dirty="0" smtClean="0">
                <a:solidFill>
                  <a:schemeClr val="accent1"/>
                </a:solidFill>
                <a:cs typeface="Arial" charset="0"/>
              </a:rPr>
              <a:t>tiny</a:t>
            </a:r>
            <a:r>
              <a:rPr lang="en-GB" sz="2200" b="1" dirty="0" smtClean="0">
                <a:solidFill>
                  <a:srgbClr val="FF0000"/>
                </a:solidFill>
                <a:cs typeface="Arial" charset="0"/>
              </a:rPr>
              <a:t>, </a:t>
            </a:r>
            <a:r>
              <a:rPr lang="en-GB" sz="2200" b="1" dirty="0" smtClean="0">
                <a:solidFill>
                  <a:schemeClr val="accent1"/>
                </a:solidFill>
                <a:cs typeface="Arial" charset="0"/>
              </a:rPr>
              <a:t>colourful</a:t>
            </a:r>
            <a:r>
              <a:rPr lang="en-GB" sz="2200" b="1" dirty="0" smtClean="0">
                <a:solidFill>
                  <a:srgbClr val="FF0000"/>
                </a:solidFill>
                <a:cs typeface="Arial" charset="0"/>
              </a:rPr>
              <a:t>, </a:t>
            </a:r>
            <a:r>
              <a:rPr lang="en-GB" sz="2200" b="1" dirty="0" smtClean="0">
                <a:solidFill>
                  <a:schemeClr val="accent1"/>
                </a:solidFill>
                <a:cs typeface="Arial" charset="0"/>
              </a:rPr>
              <a:t>glittering</a:t>
            </a:r>
            <a:r>
              <a:rPr lang="en-GB" sz="2200" b="1" dirty="0" smtClean="0">
                <a:solidFill>
                  <a:srgbClr val="FF0000"/>
                </a:solidFill>
                <a:cs typeface="Arial" charset="0"/>
              </a:rPr>
              <a:t> pieces of paper floated   playfully in the </a:t>
            </a:r>
            <a:r>
              <a:rPr lang="en-GB" sz="2200" b="1" dirty="0" smtClean="0">
                <a:solidFill>
                  <a:schemeClr val="accent1"/>
                </a:solidFill>
                <a:cs typeface="Arial" charset="0"/>
              </a:rPr>
              <a:t>gentle</a:t>
            </a:r>
            <a:r>
              <a:rPr lang="en-GB" sz="2200" b="1" dirty="0" smtClean="0">
                <a:solidFill>
                  <a:srgbClr val="FF0000"/>
                </a:solidFill>
                <a:cs typeface="Arial" charset="0"/>
              </a:rPr>
              <a:t> draft created by the </a:t>
            </a:r>
            <a:r>
              <a:rPr lang="en-GB" sz="2200" b="1" dirty="0" smtClean="0">
                <a:solidFill>
                  <a:schemeClr val="accent1"/>
                </a:solidFill>
                <a:cs typeface="Arial" charset="0"/>
              </a:rPr>
              <a:t>open</a:t>
            </a:r>
            <a:r>
              <a:rPr lang="en-GB" sz="2200" b="1" dirty="0" smtClean="0">
                <a:solidFill>
                  <a:srgbClr val="FF0000"/>
                </a:solidFill>
                <a:cs typeface="Arial" charset="0"/>
              </a:rPr>
              <a:t> window. </a:t>
            </a:r>
            <a:endParaRPr lang="en-GB" sz="2200" b="1" dirty="0">
              <a:solidFill>
                <a:srgbClr val="FF0000"/>
              </a:solidFill>
              <a:cs typeface="Arial" charset="0"/>
            </a:endParaRPr>
          </a:p>
        </p:txBody>
      </p:sp>
      <p:sp>
        <p:nvSpPr>
          <p:cNvPr id="6" name="TextBox 5"/>
          <p:cNvSpPr txBox="1"/>
          <p:nvPr/>
        </p:nvSpPr>
        <p:spPr>
          <a:xfrm>
            <a:off x="434363" y="3156285"/>
            <a:ext cx="8352928" cy="56938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en-GB" sz="2400" b="1" u="sng" dirty="0" smtClean="0">
                <a:solidFill>
                  <a:prstClr val="white"/>
                </a:solidFill>
              </a:rPr>
              <a:t>You need to use </a:t>
            </a:r>
            <a:endParaRPr lang="en-GB" sz="2400" b="1" u="sng" dirty="0">
              <a:solidFill>
                <a:prstClr val="white"/>
              </a:solidFill>
            </a:endParaRPr>
          </a:p>
          <a:p>
            <a:endParaRPr lang="en-GB" sz="700" dirty="0">
              <a:solidFill>
                <a:prstClr val="white"/>
              </a:solidFill>
            </a:endParaRPr>
          </a:p>
        </p:txBody>
      </p:sp>
    </p:spTree>
    <p:extLst>
      <p:ext uri="{BB962C8B-B14F-4D97-AF65-F5344CB8AC3E}">
        <p14:creationId xmlns:p14="http://schemas.microsoft.com/office/powerpoint/2010/main" val="597596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image00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58325" y="2246521"/>
            <a:ext cx="2519217" cy="4549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4" name="Picture 2" descr="http://persephonemagazine.com/wp-content/uploads/2011/03/question_mark3-285x300.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45897" y="4616749"/>
            <a:ext cx="658062" cy="69269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persephonemagazine.com/wp-content/uploads/2011/03/question_mark3-285x300.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74412" y="1922649"/>
            <a:ext cx="975178" cy="1026502"/>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220837" y="1612114"/>
            <a:ext cx="3528392"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GB" sz="2400" b="1" dirty="0">
                <a:solidFill>
                  <a:prstClr val="white"/>
                </a:solidFill>
              </a:rPr>
              <a:t>YOUR CHARACTER</a:t>
            </a:r>
          </a:p>
        </p:txBody>
      </p:sp>
      <p:sp>
        <p:nvSpPr>
          <p:cNvPr id="6" name="TextBox 5"/>
          <p:cNvSpPr txBox="1"/>
          <p:nvPr/>
        </p:nvSpPr>
        <p:spPr>
          <a:xfrm>
            <a:off x="3803777" y="2262015"/>
            <a:ext cx="1509096" cy="46166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GB" sz="2400" b="1" dirty="0">
                <a:solidFill>
                  <a:prstClr val="black"/>
                </a:solidFill>
              </a:rPr>
              <a:t>Name?</a:t>
            </a:r>
          </a:p>
        </p:txBody>
      </p:sp>
      <p:sp>
        <p:nvSpPr>
          <p:cNvPr id="8" name="TextBox 7"/>
          <p:cNvSpPr txBox="1"/>
          <p:nvPr/>
        </p:nvSpPr>
        <p:spPr>
          <a:xfrm>
            <a:off x="6358232" y="2262015"/>
            <a:ext cx="1165766" cy="46166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GB" sz="2400" b="1" dirty="0">
                <a:solidFill>
                  <a:prstClr val="black"/>
                </a:solidFill>
              </a:rPr>
              <a:t>Age</a:t>
            </a:r>
            <a:r>
              <a:rPr lang="en-GB" sz="2000" b="1" dirty="0">
                <a:solidFill>
                  <a:prstClr val="black"/>
                </a:solidFill>
              </a:rPr>
              <a:t>?</a:t>
            </a:r>
          </a:p>
        </p:txBody>
      </p:sp>
      <p:sp>
        <p:nvSpPr>
          <p:cNvPr id="9" name="TextBox 8"/>
          <p:cNvSpPr txBox="1"/>
          <p:nvPr/>
        </p:nvSpPr>
        <p:spPr>
          <a:xfrm>
            <a:off x="3595956" y="3295004"/>
            <a:ext cx="1476911" cy="83099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GB" sz="2400" b="1" dirty="0">
                <a:solidFill>
                  <a:prstClr val="black"/>
                </a:solidFill>
              </a:rPr>
              <a:t>Likes and dislikes?</a:t>
            </a:r>
          </a:p>
        </p:txBody>
      </p:sp>
      <p:sp>
        <p:nvSpPr>
          <p:cNvPr id="10" name="TextBox 9"/>
          <p:cNvSpPr txBox="1"/>
          <p:nvPr/>
        </p:nvSpPr>
        <p:spPr>
          <a:xfrm>
            <a:off x="7067448" y="4126001"/>
            <a:ext cx="1897040" cy="46166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GB" sz="2400" b="1" dirty="0">
                <a:solidFill>
                  <a:prstClr val="black"/>
                </a:solidFill>
              </a:rPr>
              <a:t>Appearance?</a:t>
            </a:r>
          </a:p>
        </p:txBody>
      </p:sp>
      <p:pic>
        <p:nvPicPr>
          <p:cNvPr id="11" name="Picture 2" descr="http://persephonemagazine.com/wp-content/uploads/2011/03/question_mark3-285x300.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077542" y="4725144"/>
            <a:ext cx="547261" cy="576064"/>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http://persephonemagazine.com/wp-content/uploads/2011/03/question_mark3-285x300.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761786" y="4232725"/>
            <a:ext cx="674387" cy="709881"/>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214360" y="291433"/>
            <a:ext cx="3223430" cy="432426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GB" sz="2400" dirty="0">
                <a:solidFill>
                  <a:prstClr val="black"/>
                </a:solidFill>
              </a:rPr>
              <a:t>Readers infer or deduce, a bit like a detective, information about a character.</a:t>
            </a:r>
          </a:p>
          <a:p>
            <a:endParaRPr lang="en-GB" sz="1100" b="1" u="sng" dirty="0">
              <a:solidFill>
                <a:prstClr val="black"/>
              </a:solidFill>
            </a:endParaRPr>
          </a:p>
          <a:p>
            <a:r>
              <a:rPr lang="en-GB" sz="2400" dirty="0">
                <a:solidFill>
                  <a:prstClr val="black"/>
                </a:solidFill>
              </a:rPr>
              <a:t>A reader can infer, or work out, what a character is like from </a:t>
            </a:r>
            <a:r>
              <a:rPr lang="en-GB" sz="2400" dirty="0" smtClean="0">
                <a:solidFill>
                  <a:prstClr val="black"/>
                </a:solidFill>
              </a:rPr>
              <a:t>the way </a:t>
            </a:r>
            <a:r>
              <a:rPr lang="en-GB" sz="2400" dirty="0" smtClean="0">
                <a:solidFill>
                  <a:prstClr val="black"/>
                </a:solidFill>
              </a:rPr>
              <a:t>they </a:t>
            </a:r>
            <a:r>
              <a:rPr lang="en-GB" sz="2400" dirty="0" smtClean="0">
                <a:solidFill>
                  <a:prstClr val="black"/>
                </a:solidFill>
              </a:rPr>
              <a:t>behave and the information they are given about them</a:t>
            </a:r>
            <a:r>
              <a:rPr lang="en-GB" sz="2400" dirty="0" smtClean="0">
                <a:solidFill>
                  <a:prstClr val="black"/>
                </a:solidFill>
              </a:rPr>
              <a:t>:</a:t>
            </a:r>
            <a:endParaRPr lang="en-GB" sz="2400" b="1" u="sng" dirty="0">
              <a:solidFill>
                <a:prstClr val="black"/>
              </a:solidFill>
            </a:endParaRPr>
          </a:p>
        </p:txBody>
      </p:sp>
      <p:sp>
        <p:nvSpPr>
          <p:cNvPr id="15" name="TextBox 14"/>
          <p:cNvSpPr txBox="1"/>
          <p:nvPr/>
        </p:nvSpPr>
        <p:spPr>
          <a:xfrm>
            <a:off x="6649312" y="3012313"/>
            <a:ext cx="1897040" cy="46166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GB" sz="2400" b="1" dirty="0">
                <a:solidFill>
                  <a:prstClr val="black"/>
                </a:solidFill>
              </a:rPr>
              <a:t>Personality?</a:t>
            </a:r>
          </a:p>
        </p:txBody>
      </p:sp>
      <p:sp>
        <p:nvSpPr>
          <p:cNvPr id="16" name="TextBox 15"/>
          <p:cNvSpPr txBox="1"/>
          <p:nvPr/>
        </p:nvSpPr>
        <p:spPr>
          <a:xfrm>
            <a:off x="6533902" y="5300294"/>
            <a:ext cx="2127861" cy="120032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GB" sz="2400" b="1" dirty="0">
                <a:solidFill>
                  <a:prstClr val="black"/>
                </a:solidFill>
              </a:rPr>
              <a:t>Interaction with other characters?</a:t>
            </a:r>
          </a:p>
        </p:txBody>
      </p:sp>
      <p:pic>
        <p:nvPicPr>
          <p:cNvPr id="19" name="Picture 2" descr="http://persephonemagazine.com/wp-content/uploads/2011/03/question_mark3-285x300.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408658" y="2823394"/>
            <a:ext cx="398765" cy="419752"/>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2" descr="http://persephonemagazine.com/wp-content/uploads/2011/03/question_mark3-285x300.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235708" y="3596698"/>
            <a:ext cx="502836" cy="529301"/>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 descr="http://persephonemagazine.com/wp-content/uploads/2011/03/question_mark3-285x300.jp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8235732" y="3596698"/>
            <a:ext cx="426031" cy="448454"/>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2" descr="http://persephonemagazine.com/wp-content/uploads/2011/03/question_mark3-285x300.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803777" y="2846667"/>
            <a:ext cx="398765" cy="4197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72243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1700808"/>
            <a:ext cx="5040560" cy="4154984"/>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GB" sz="2400" dirty="0">
                <a:solidFill>
                  <a:prstClr val="black"/>
                </a:solidFill>
              </a:rPr>
              <a:t>Lord </a:t>
            </a:r>
            <a:r>
              <a:rPr lang="en-GB" sz="2400" dirty="0" err="1">
                <a:solidFill>
                  <a:prstClr val="black"/>
                </a:solidFill>
              </a:rPr>
              <a:t>Asriel</a:t>
            </a:r>
            <a:r>
              <a:rPr lang="en-GB" sz="2400" dirty="0">
                <a:solidFill>
                  <a:prstClr val="black"/>
                </a:solidFill>
              </a:rPr>
              <a:t> was a tall man with powerful shoulders, a fierce dark face, and eyes that seemed to flash and glitter with savage laughter. It was a face to be dominated by, or to fight: never a face to patronise or pity. All his movements were large and perfectly balanced, like those of a wild animal, and when he appeared in a room like this, he seemed a wild animal in a cage too small for it.</a:t>
            </a:r>
          </a:p>
        </p:txBody>
      </p:sp>
      <p:sp>
        <p:nvSpPr>
          <p:cNvPr id="3" name="TextBox 2"/>
          <p:cNvSpPr txBox="1"/>
          <p:nvPr/>
        </p:nvSpPr>
        <p:spPr>
          <a:xfrm>
            <a:off x="526054" y="188640"/>
            <a:ext cx="7920880" cy="13849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GB" sz="2800" b="1" dirty="0" smtClean="0">
                <a:solidFill>
                  <a:prstClr val="white"/>
                </a:solidFill>
              </a:rPr>
              <a:t>Read the description of Lord </a:t>
            </a:r>
            <a:r>
              <a:rPr lang="en-GB" sz="2800" b="1" dirty="0" err="1" smtClean="0">
                <a:solidFill>
                  <a:prstClr val="white"/>
                </a:solidFill>
              </a:rPr>
              <a:t>Asriel</a:t>
            </a:r>
            <a:r>
              <a:rPr lang="en-GB" sz="2800" b="1" dirty="0" smtClean="0">
                <a:solidFill>
                  <a:prstClr val="white"/>
                </a:solidFill>
              </a:rPr>
              <a:t> by Philip Pullman. Can you recognise some language features?</a:t>
            </a:r>
            <a:endParaRPr lang="en-GB" sz="2800" b="1" dirty="0">
              <a:solidFill>
                <a:prstClr val="white"/>
              </a:solidFill>
            </a:endParaRPr>
          </a:p>
        </p:txBody>
      </p:sp>
      <p:pic>
        <p:nvPicPr>
          <p:cNvPr id="4100" name="Picture 4" descr="http://farm4.static.flickr.com/3487/3829444067_d0159d14b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24128" y="1700808"/>
            <a:ext cx="3020566" cy="4530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08068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6846" y="3573016"/>
            <a:ext cx="8205375" cy="2893100"/>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GB" b="1" dirty="0">
                <a:solidFill>
                  <a:prstClr val="black"/>
                </a:solidFill>
              </a:rPr>
              <a:t>Verbs: </a:t>
            </a:r>
            <a:r>
              <a:rPr lang="en-GB" dirty="0">
                <a:solidFill>
                  <a:prstClr val="black"/>
                </a:solidFill>
              </a:rPr>
              <a:t>How they enter? (do they shuffle, stride, skip etc.)</a:t>
            </a:r>
          </a:p>
          <a:p>
            <a:r>
              <a:rPr lang="en-GB" b="1" dirty="0">
                <a:solidFill>
                  <a:prstClr val="black"/>
                </a:solidFill>
              </a:rPr>
              <a:t>Adverbs: </a:t>
            </a:r>
            <a:r>
              <a:rPr lang="en-GB" dirty="0">
                <a:solidFill>
                  <a:prstClr val="black"/>
                </a:solidFill>
              </a:rPr>
              <a:t>How they move? (confidently, cautiously, briskly etc.) </a:t>
            </a:r>
          </a:p>
          <a:p>
            <a:r>
              <a:rPr lang="en-GB" b="1" dirty="0">
                <a:solidFill>
                  <a:prstClr val="black"/>
                </a:solidFill>
              </a:rPr>
              <a:t>Similes: </a:t>
            </a:r>
            <a:r>
              <a:rPr lang="en-GB" dirty="0">
                <a:solidFill>
                  <a:prstClr val="black"/>
                </a:solidFill>
              </a:rPr>
              <a:t>Could you compare them to an animal? What could you compare their eyes/hair/smile etc. to?</a:t>
            </a:r>
          </a:p>
          <a:p>
            <a:r>
              <a:rPr lang="en-GB" b="1" dirty="0">
                <a:solidFill>
                  <a:prstClr val="black"/>
                </a:solidFill>
              </a:rPr>
              <a:t>Metaphors:</a:t>
            </a:r>
            <a:r>
              <a:rPr lang="en-GB" dirty="0">
                <a:solidFill>
                  <a:prstClr val="black"/>
                </a:solidFill>
              </a:rPr>
              <a:t> E.g. his hands were flat spiders; she had a heart of stone</a:t>
            </a:r>
            <a:r>
              <a:rPr lang="en-GB" b="1" dirty="0">
                <a:solidFill>
                  <a:prstClr val="black"/>
                </a:solidFill>
              </a:rPr>
              <a:t> </a:t>
            </a:r>
            <a:endParaRPr lang="en-GB" dirty="0">
              <a:solidFill>
                <a:prstClr val="black"/>
              </a:solidFill>
            </a:endParaRPr>
          </a:p>
          <a:p>
            <a:r>
              <a:rPr lang="en-GB" b="1" dirty="0">
                <a:solidFill>
                  <a:prstClr val="black"/>
                </a:solidFill>
              </a:rPr>
              <a:t>What are their facial features like? </a:t>
            </a:r>
            <a:r>
              <a:rPr lang="en-GB" dirty="0">
                <a:solidFill>
                  <a:prstClr val="black"/>
                </a:solidFill>
              </a:rPr>
              <a:t>(E.g. small, shifty eyes could indicate they’re secretive; rotten teeth might suggest they neglect themselves) </a:t>
            </a:r>
          </a:p>
          <a:p>
            <a:r>
              <a:rPr lang="en-GB" b="1" dirty="0">
                <a:solidFill>
                  <a:prstClr val="black"/>
                </a:solidFill>
              </a:rPr>
              <a:t>What are they wearing? </a:t>
            </a:r>
            <a:r>
              <a:rPr lang="en-GB" dirty="0">
                <a:solidFill>
                  <a:prstClr val="black"/>
                </a:solidFill>
              </a:rPr>
              <a:t>Style of clothes and colours? (E.g. brightly coloured clothes = confident)</a:t>
            </a:r>
          </a:p>
          <a:p>
            <a:pPr algn="ctr"/>
            <a:r>
              <a:rPr lang="en-GB" sz="2000" b="1" dirty="0">
                <a:solidFill>
                  <a:prstClr val="black"/>
                </a:solidFill>
              </a:rPr>
              <a:t>Remember to show NOT tell. </a:t>
            </a:r>
          </a:p>
        </p:txBody>
      </p:sp>
      <p:sp>
        <p:nvSpPr>
          <p:cNvPr id="3" name="TextBox 2"/>
          <p:cNvSpPr txBox="1"/>
          <p:nvPr/>
        </p:nvSpPr>
        <p:spPr>
          <a:xfrm>
            <a:off x="436844" y="332656"/>
            <a:ext cx="8205375" cy="1477328"/>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GB" dirty="0">
                <a:solidFill>
                  <a:prstClr val="black"/>
                </a:solidFill>
              </a:rPr>
              <a:t>Lord </a:t>
            </a:r>
            <a:r>
              <a:rPr lang="en-GB" dirty="0" err="1">
                <a:solidFill>
                  <a:prstClr val="black"/>
                </a:solidFill>
              </a:rPr>
              <a:t>Asriel</a:t>
            </a:r>
            <a:r>
              <a:rPr lang="en-GB" dirty="0">
                <a:solidFill>
                  <a:prstClr val="black"/>
                </a:solidFill>
              </a:rPr>
              <a:t> was a tall man with powerful shoulders, a fierce dark face, and eyes that seemed to flash and glitter with savage laughter. It was a face to be dominated by, or to fight: never a face to patronise or pity. All his movements were large and perfectly balanced, like those of a wild animal, and when he appeared in a room like this, he seemed a wild animal in a cage too small for it.</a:t>
            </a:r>
          </a:p>
        </p:txBody>
      </p:sp>
      <p:sp>
        <p:nvSpPr>
          <p:cNvPr id="5" name="TextBox 4"/>
          <p:cNvSpPr txBox="1"/>
          <p:nvPr/>
        </p:nvSpPr>
        <p:spPr>
          <a:xfrm>
            <a:off x="436844" y="163379"/>
            <a:ext cx="8205375" cy="3293209"/>
          </a:xfrm>
          <a:prstGeom prst="rect">
            <a:avLst/>
          </a:prstGeom>
          <a:effectLst>
            <a:glow rad="228600">
              <a:schemeClr val="accent4">
                <a:satMod val="175000"/>
                <a:alpha val="40000"/>
              </a:schemeClr>
            </a:glow>
            <a:outerShdw blurRad="40000" dist="20000" dir="5400000" rotWithShape="0">
              <a:srgbClr val="000000">
                <a:alpha val="38000"/>
              </a:srgbClr>
            </a:outerShdw>
          </a:effectLst>
        </p:spPr>
        <p:style>
          <a:lnRef idx="1">
            <a:schemeClr val="accent4"/>
          </a:lnRef>
          <a:fillRef idx="2">
            <a:schemeClr val="accent4"/>
          </a:fillRef>
          <a:effectRef idx="1">
            <a:schemeClr val="accent4"/>
          </a:effectRef>
          <a:fontRef idx="minor">
            <a:schemeClr val="dk1"/>
          </a:fontRef>
        </p:style>
        <p:txBody>
          <a:bodyPr wrap="square" rtlCol="0">
            <a:spAutoFit/>
          </a:bodyPr>
          <a:lstStyle/>
          <a:p>
            <a:pPr marL="342900" indent="-342900">
              <a:buFont typeface="Wingdings" pitchFamily="2" charset="2"/>
              <a:buChar char="ü"/>
            </a:pPr>
            <a:r>
              <a:rPr lang="en-GB" sz="2600" b="1" dirty="0">
                <a:solidFill>
                  <a:prstClr val="black"/>
                </a:solidFill>
              </a:rPr>
              <a:t>Verbs</a:t>
            </a:r>
            <a:endParaRPr lang="en-GB" sz="2600" dirty="0">
              <a:solidFill>
                <a:prstClr val="black"/>
              </a:solidFill>
            </a:endParaRPr>
          </a:p>
          <a:p>
            <a:pPr marL="342900" indent="-342900">
              <a:buFont typeface="Wingdings" pitchFamily="2" charset="2"/>
              <a:buChar char="ü"/>
            </a:pPr>
            <a:r>
              <a:rPr lang="en-GB" sz="2600" b="1" dirty="0">
                <a:solidFill>
                  <a:prstClr val="black"/>
                </a:solidFill>
              </a:rPr>
              <a:t>Adverbs</a:t>
            </a:r>
            <a:endParaRPr lang="en-GB" sz="2600" dirty="0">
              <a:solidFill>
                <a:prstClr val="black"/>
              </a:solidFill>
            </a:endParaRPr>
          </a:p>
          <a:p>
            <a:pPr marL="342900" indent="-342900">
              <a:buFont typeface="Wingdings" pitchFamily="2" charset="2"/>
              <a:buChar char="ü"/>
            </a:pPr>
            <a:r>
              <a:rPr lang="en-GB" sz="2600" b="1" dirty="0">
                <a:solidFill>
                  <a:prstClr val="black"/>
                </a:solidFill>
              </a:rPr>
              <a:t>Similes</a:t>
            </a:r>
          </a:p>
          <a:p>
            <a:pPr marL="342900" indent="-342900">
              <a:buFont typeface="Wingdings" pitchFamily="2" charset="2"/>
              <a:buChar char="ü"/>
            </a:pPr>
            <a:r>
              <a:rPr lang="en-GB" sz="2600" b="1" dirty="0">
                <a:solidFill>
                  <a:prstClr val="black"/>
                </a:solidFill>
              </a:rPr>
              <a:t>Metaphors</a:t>
            </a:r>
          </a:p>
          <a:p>
            <a:pPr marL="342900" indent="-342900">
              <a:buFont typeface="Wingdings" pitchFamily="2" charset="2"/>
              <a:buChar char="ü"/>
            </a:pPr>
            <a:r>
              <a:rPr lang="en-GB" sz="2600" b="1" dirty="0">
                <a:solidFill>
                  <a:prstClr val="black"/>
                </a:solidFill>
              </a:rPr>
              <a:t>What are their facial features like?</a:t>
            </a:r>
          </a:p>
          <a:p>
            <a:pPr marL="342900" indent="-342900">
              <a:buFont typeface="Wingdings" pitchFamily="2" charset="2"/>
              <a:buChar char="ü"/>
            </a:pPr>
            <a:r>
              <a:rPr lang="en-GB" sz="2600" b="1" dirty="0">
                <a:solidFill>
                  <a:prstClr val="black"/>
                </a:solidFill>
              </a:rPr>
              <a:t>What are they wearing?</a:t>
            </a:r>
          </a:p>
          <a:p>
            <a:pPr marL="342900" indent="-342900">
              <a:buFont typeface="Wingdings" pitchFamily="2" charset="2"/>
              <a:buChar char="ü"/>
            </a:pPr>
            <a:endParaRPr lang="en-GB" sz="2600" b="1" dirty="0">
              <a:solidFill>
                <a:prstClr val="black"/>
              </a:solidFill>
            </a:endParaRPr>
          </a:p>
          <a:p>
            <a:pPr marL="457200" indent="-457200">
              <a:buFont typeface="Wingdings" pitchFamily="2" charset="2"/>
              <a:buChar char="ü"/>
            </a:pPr>
            <a:r>
              <a:rPr lang="en-GB" sz="2600" b="1" dirty="0">
                <a:solidFill>
                  <a:prstClr val="black"/>
                </a:solidFill>
              </a:rPr>
              <a:t>Did they show NOT tell? </a:t>
            </a:r>
          </a:p>
        </p:txBody>
      </p:sp>
    </p:spTree>
    <p:extLst>
      <p:ext uri="{BB962C8B-B14F-4D97-AF65-F5344CB8AC3E}">
        <p14:creationId xmlns:p14="http://schemas.microsoft.com/office/powerpoint/2010/main" val="12578333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2996952"/>
            <a:ext cx="8205375" cy="3293209"/>
          </a:xfrm>
          <a:prstGeom prst="rect">
            <a:avLst/>
          </a:prstGeom>
          <a:effectLst>
            <a:glow rad="228600">
              <a:schemeClr val="accent4">
                <a:satMod val="175000"/>
                <a:alpha val="40000"/>
              </a:schemeClr>
            </a:glow>
            <a:outerShdw blurRad="40000" dist="20000" dir="5400000" rotWithShape="0">
              <a:srgbClr val="000000">
                <a:alpha val="38000"/>
              </a:srgbClr>
            </a:outerShdw>
          </a:effectLst>
        </p:spPr>
        <p:style>
          <a:lnRef idx="1">
            <a:schemeClr val="accent4"/>
          </a:lnRef>
          <a:fillRef idx="2">
            <a:schemeClr val="accent4"/>
          </a:fillRef>
          <a:effectRef idx="1">
            <a:schemeClr val="accent4"/>
          </a:effectRef>
          <a:fontRef idx="minor">
            <a:schemeClr val="dk1"/>
          </a:fontRef>
        </p:style>
        <p:txBody>
          <a:bodyPr wrap="square" rtlCol="0">
            <a:spAutoFit/>
          </a:bodyPr>
          <a:lstStyle/>
          <a:p>
            <a:pPr marL="342900" indent="-342900">
              <a:buFont typeface="Wingdings" pitchFamily="2" charset="2"/>
              <a:buChar char="ü"/>
            </a:pPr>
            <a:r>
              <a:rPr lang="en-GB" sz="2600" b="1" dirty="0">
                <a:solidFill>
                  <a:prstClr val="black"/>
                </a:solidFill>
              </a:rPr>
              <a:t>Verbs</a:t>
            </a:r>
            <a:endParaRPr lang="en-GB" sz="2600" dirty="0">
              <a:solidFill>
                <a:prstClr val="black"/>
              </a:solidFill>
            </a:endParaRPr>
          </a:p>
          <a:p>
            <a:pPr marL="342900" indent="-342900">
              <a:buFont typeface="Wingdings" pitchFamily="2" charset="2"/>
              <a:buChar char="ü"/>
            </a:pPr>
            <a:r>
              <a:rPr lang="en-GB" sz="2600" b="1" dirty="0">
                <a:solidFill>
                  <a:prstClr val="black"/>
                </a:solidFill>
              </a:rPr>
              <a:t>Adverbs</a:t>
            </a:r>
            <a:endParaRPr lang="en-GB" sz="2600" dirty="0">
              <a:solidFill>
                <a:prstClr val="black"/>
              </a:solidFill>
            </a:endParaRPr>
          </a:p>
          <a:p>
            <a:pPr marL="342900" indent="-342900">
              <a:buFont typeface="Wingdings" pitchFamily="2" charset="2"/>
              <a:buChar char="ü"/>
            </a:pPr>
            <a:r>
              <a:rPr lang="en-GB" sz="2600" b="1" dirty="0">
                <a:solidFill>
                  <a:prstClr val="black"/>
                </a:solidFill>
              </a:rPr>
              <a:t>Similes</a:t>
            </a:r>
          </a:p>
          <a:p>
            <a:pPr marL="342900" indent="-342900">
              <a:buFont typeface="Wingdings" pitchFamily="2" charset="2"/>
              <a:buChar char="ü"/>
            </a:pPr>
            <a:r>
              <a:rPr lang="en-GB" sz="2600" b="1" dirty="0">
                <a:solidFill>
                  <a:prstClr val="black"/>
                </a:solidFill>
              </a:rPr>
              <a:t>Metaphors</a:t>
            </a:r>
          </a:p>
          <a:p>
            <a:pPr marL="342900" indent="-342900">
              <a:buFont typeface="Wingdings" pitchFamily="2" charset="2"/>
              <a:buChar char="ü"/>
            </a:pPr>
            <a:r>
              <a:rPr lang="en-GB" sz="2600" b="1" dirty="0">
                <a:solidFill>
                  <a:prstClr val="black"/>
                </a:solidFill>
              </a:rPr>
              <a:t>What are their facial features like?</a:t>
            </a:r>
          </a:p>
          <a:p>
            <a:pPr marL="342900" indent="-342900">
              <a:buFont typeface="Wingdings" pitchFamily="2" charset="2"/>
              <a:buChar char="ü"/>
            </a:pPr>
            <a:r>
              <a:rPr lang="en-GB" sz="2600" b="1" dirty="0">
                <a:solidFill>
                  <a:prstClr val="black"/>
                </a:solidFill>
              </a:rPr>
              <a:t>What are they wearing?</a:t>
            </a:r>
          </a:p>
          <a:p>
            <a:pPr marL="342900" indent="-342900">
              <a:buFont typeface="Wingdings" pitchFamily="2" charset="2"/>
              <a:buChar char="ü"/>
            </a:pPr>
            <a:endParaRPr lang="en-GB" sz="2600" b="1" dirty="0">
              <a:solidFill>
                <a:prstClr val="black"/>
              </a:solidFill>
            </a:endParaRPr>
          </a:p>
          <a:p>
            <a:pPr marL="457200" indent="-457200">
              <a:buFont typeface="Wingdings" pitchFamily="2" charset="2"/>
              <a:buChar char="ü"/>
            </a:pPr>
            <a:r>
              <a:rPr lang="en-GB" sz="2600" b="1" dirty="0">
                <a:solidFill>
                  <a:prstClr val="black"/>
                </a:solidFill>
              </a:rPr>
              <a:t>Did they show NOT tell? </a:t>
            </a:r>
          </a:p>
        </p:txBody>
      </p:sp>
      <p:sp>
        <p:nvSpPr>
          <p:cNvPr id="3" name="TextBox 2"/>
          <p:cNvSpPr txBox="1"/>
          <p:nvPr/>
        </p:nvSpPr>
        <p:spPr>
          <a:xfrm>
            <a:off x="22595" y="620688"/>
            <a:ext cx="8941893" cy="1631216"/>
          </a:xfrm>
          <a:prstGeom prst="rect">
            <a:avLst/>
          </a:prstGeom>
          <a:solidFill>
            <a:schemeClr val="accent6">
              <a:lumMod val="40000"/>
              <a:lumOff val="60000"/>
            </a:schemeClr>
          </a:solidFill>
        </p:spPr>
        <p:txBody>
          <a:bodyPr wrap="square" rtlCol="0">
            <a:spAutoFit/>
          </a:bodyPr>
          <a:lstStyle/>
          <a:p>
            <a:r>
              <a:rPr lang="en-GB" sz="2000" b="1" dirty="0" smtClean="0"/>
              <a:t>Read the example on the next slide and look at how some of the devices have </a:t>
            </a:r>
          </a:p>
          <a:p>
            <a:r>
              <a:rPr lang="en-GB" sz="2000" b="1" dirty="0"/>
              <a:t>b</a:t>
            </a:r>
            <a:r>
              <a:rPr lang="en-GB" sz="2000" b="1" dirty="0" smtClean="0"/>
              <a:t>een used. </a:t>
            </a:r>
          </a:p>
          <a:p>
            <a:r>
              <a:rPr lang="en-GB" sz="2000" b="1" dirty="0" smtClean="0"/>
              <a:t>Have a look at the rest of the character descriptions for inspiration and then fill </a:t>
            </a:r>
            <a:r>
              <a:rPr lang="en-GB" sz="2000" b="1" dirty="0" smtClean="0"/>
              <a:t>in your Character </a:t>
            </a:r>
            <a:r>
              <a:rPr lang="en-GB" sz="2000" b="1" dirty="0" smtClean="0"/>
              <a:t>description planning sheet adding as much detail as possible to help you </a:t>
            </a:r>
            <a:r>
              <a:rPr lang="en-GB" sz="2000" b="1" dirty="0" smtClean="0"/>
              <a:t>write </a:t>
            </a:r>
            <a:r>
              <a:rPr lang="en-GB" sz="2000" b="1" dirty="0" smtClean="0"/>
              <a:t>your description tomorrow.</a:t>
            </a:r>
            <a:endParaRPr lang="en-GB" sz="2000" b="1" dirty="0"/>
          </a:p>
        </p:txBody>
      </p:sp>
    </p:spTree>
    <p:extLst>
      <p:ext uri="{BB962C8B-B14F-4D97-AF65-F5344CB8AC3E}">
        <p14:creationId xmlns:p14="http://schemas.microsoft.com/office/powerpoint/2010/main" val="3979056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1052736"/>
            <a:ext cx="7560840" cy="5370188"/>
          </a:xfrm>
          <a:prstGeom prst="rect">
            <a:avLst/>
          </a:prstGeom>
        </p:spPr>
        <p:txBody>
          <a:bodyPr wrap="square">
            <a:spAutoFit/>
          </a:bodyPr>
          <a:lstStyle/>
          <a:p>
            <a:pPr>
              <a:lnSpc>
                <a:spcPct val="115000"/>
              </a:lnSpc>
              <a:spcAft>
                <a:spcPts val="1000"/>
              </a:spcAft>
            </a:pPr>
            <a:r>
              <a:rPr lang="en-GB" dirty="0">
                <a:latin typeface="Calibri" panose="020F0502020204030204" pitchFamily="34" charset="0"/>
                <a:ea typeface="Calibri" panose="020F0502020204030204" pitchFamily="34" charset="0"/>
                <a:cs typeface="Times New Roman" panose="02020603050405020304" pitchFamily="18" charset="0"/>
              </a:rPr>
              <a:t>He </a:t>
            </a:r>
            <a:r>
              <a:rPr lang="en-GB" dirty="0">
                <a:highlight>
                  <a:srgbClr val="00FF00"/>
                </a:highlight>
                <a:latin typeface="Calibri" panose="020F0502020204030204" pitchFamily="34" charset="0"/>
                <a:ea typeface="Calibri" panose="020F0502020204030204" pitchFamily="34" charset="0"/>
                <a:cs typeface="Times New Roman" panose="02020603050405020304" pitchFamily="18" charset="0"/>
              </a:rPr>
              <a:t>stepped</a:t>
            </a:r>
            <a:r>
              <a:rPr lang="en-GB" dirty="0">
                <a:latin typeface="Calibri" panose="020F0502020204030204" pitchFamily="34" charset="0"/>
                <a:ea typeface="Calibri" panose="020F0502020204030204" pitchFamily="34" charset="0"/>
                <a:cs typeface="Times New Roman" panose="02020603050405020304" pitchFamily="18" charset="0"/>
              </a:rPr>
              <a:t> from the shadows - a </a:t>
            </a:r>
            <a:r>
              <a:rPr lang="en-GB" dirty="0">
                <a:highlight>
                  <a:srgbClr val="00FFFF"/>
                </a:highlight>
                <a:latin typeface="Calibri" panose="020F0502020204030204" pitchFamily="34" charset="0"/>
                <a:ea typeface="Calibri" panose="020F0502020204030204" pitchFamily="34" charset="0"/>
                <a:cs typeface="Times New Roman" panose="02020603050405020304" pitchFamily="18" charset="0"/>
              </a:rPr>
              <a:t>menacing</a:t>
            </a:r>
            <a:r>
              <a:rPr lang="en-GB" dirty="0">
                <a:latin typeface="Calibri" panose="020F0502020204030204" pitchFamily="34" charset="0"/>
                <a:ea typeface="Calibri" panose="020F0502020204030204" pitchFamily="34" charset="0"/>
                <a:cs typeface="Times New Roman" panose="02020603050405020304" pitchFamily="18" charset="0"/>
              </a:rPr>
              <a:t> figure. Dark, greasy hair hung </a:t>
            </a:r>
            <a:r>
              <a:rPr lang="en-GB" dirty="0" smtClean="0">
                <a:highlight>
                  <a:srgbClr val="FF00FF"/>
                </a:highlight>
                <a:latin typeface="Calibri" panose="020F0502020204030204" pitchFamily="34" charset="0"/>
                <a:ea typeface="Calibri" panose="020F0502020204030204" pitchFamily="34" charset="0"/>
                <a:cs typeface="Times New Roman" panose="02020603050405020304" pitchFamily="18" charset="0"/>
              </a:rPr>
              <a:t>like limp spaghetti </a:t>
            </a:r>
            <a:r>
              <a:rPr lang="en-GB" dirty="0" smtClean="0">
                <a:latin typeface="Calibri" panose="020F0502020204030204" pitchFamily="34" charset="0"/>
                <a:ea typeface="Calibri" panose="020F0502020204030204" pitchFamily="34" charset="0"/>
                <a:cs typeface="Times New Roman" panose="02020603050405020304" pitchFamily="18" charset="0"/>
              </a:rPr>
              <a:t> around his </a:t>
            </a:r>
            <a:r>
              <a:rPr lang="en-GB" dirty="0">
                <a:latin typeface="Calibri" panose="020F0502020204030204" pitchFamily="34" charset="0"/>
                <a:ea typeface="Calibri" panose="020F0502020204030204" pitchFamily="34" charset="0"/>
                <a:cs typeface="Times New Roman" panose="02020603050405020304" pitchFamily="18" charset="0"/>
              </a:rPr>
              <a:t>ears and a </a:t>
            </a:r>
            <a:r>
              <a:rPr lang="en-GB" dirty="0">
                <a:highlight>
                  <a:srgbClr val="00FFFF"/>
                </a:highlight>
                <a:latin typeface="Calibri" panose="020F0502020204030204" pitchFamily="34" charset="0"/>
                <a:ea typeface="Calibri" panose="020F0502020204030204" pitchFamily="34" charset="0"/>
                <a:cs typeface="Times New Roman" panose="02020603050405020304" pitchFamily="18" charset="0"/>
              </a:rPr>
              <a:t>straight</a:t>
            </a:r>
            <a:r>
              <a:rPr lang="en-GB" dirty="0">
                <a:latin typeface="Calibri" panose="020F0502020204030204" pitchFamily="34" charset="0"/>
                <a:ea typeface="Calibri" panose="020F0502020204030204" pitchFamily="34" charset="0"/>
                <a:cs typeface="Times New Roman" panose="02020603050405020304" pitchFamily="18" charset="0"/>
              </a:rPr>
              <a:t>, </a:t>
            </a:r>
            <a:r>
              <a:rPr lang="en-GB" dirty="0">
                <a:highlight>
                  <a:srgbClr val="00FFFF"/>
                </a:highlight>
                <a:latin typeface="Calibri" panose="020F0502020204030204" pitchFamily="34" charset="0"/>
                <a:ea typeface="Calibri" panose="020F0502020204030204" pitchFamily="34" charset="0"/>
                <a:cs typeface="Times New Roman" panose="02020603050405020304" pitchFamily="18" charset="0"/>
              </a:rPr>
              <a:t>wiry</a:t>
            </a:r>
            <a:r>
              <a:rPr lang="en-GB" dirty="0">
                <a:latin typeface="Calibri" panose="020F0502020204030204" pitchFamily="34" charset="0"/>
                <a:ea typeface="Calibri" panose="020F0502020204030204" pitchFamily="34" charset="0"/>
                <a:cs typeface="Times New Roman" panose="02020603050405020304" pitchFamily="18" charset="0"/>
              </a:rPr>
              <a:t> moustache sat </a:t>
            </a:r>
            <a:r>
              <a:rPr lang="en-GB" dirty="0"/>
              <a:t>above</a:t>
            </a:r>
            <a:r>
              <a:rPr lang="en-GB" dirty="0">
                <a:latin typeface="Calibri" panose="020F0502020204030204" pitchFamily="34" charset="0"/>
                <a:ea typeface="Calibri" panose="020F0502020204030204" pitchFamily="34" charset="0"/>
                <a:cs typeface="Times New Roman" panose="02020603050405020304" pitchFamily="18" charset="0"/>
              </a:rPr>
              <a:t> his thin lips. Hiding </a:t>
            </a:r>
            <a:r>
              <a:rPr lang="en-GB" dirty="0"/>
              <a:t>behind</a:t>
            </a:r>
            <a:r>
              <a:rPr lang="en-GB" dirty="0">
                <a:latin typeface="Calibri" panose="020F0502020204030204" pitchFamily="34" charset="0"/>
                <a:ea typeface="Calibri" panose="020F0502020204030204" pitchFamily="34" charset="0"/>
                <a:cs typeface="Times New Roman" panose="02020603050405020304" pitchFamily="18" charset="0"/>
              </a:rPr>
              <a:t> </a:t>
            </a:r>
            <a:r>
              <a:rPr lang="en-GB" dirty="0">
                <a:highlight>
                  <a:srgbClr val="00FFFF"/>
                </a:highlight>
                <a:latin typeface="Calibri" panose="020F0502020204030204" pitchFamily="34" charset="0"/>
                <a:ea typeface="Calibri" panose="020F0502020204030204" pitchFamily="34" charset="0"/>
                <a:cs typeface="Times New Roman" panose="02020603050405020304" pitchFamily="18" charset="0"/>
              </a:rPr>
              <a:t>circular, shadowy</a:t>
            </a:r>
            <a:r>
              <a:rPr lang="en-GB" dirty="0">
                <a:latin typeface="Calibri" panose="020F0502020204030204" pitchFamily="34" charset="0"/>
                <a:ea typeface="Calibri" panose="020F0502020204030204" pitchFamily="34" charset="0"/>
                <a:cs typeface="Times New Roman" panose="02020603050405020304" pitchFamily="18" charset="0"/>
              </a:rPr>
              <a:t> glasses were </a:t>
            </a:r>
            <a:r>
              <a:rPr lang="en-GB" dirty="0">
                <a:highlight>
                  <a:srgbClr val="FFFF00"/>
                </a:highlight>
                <a:latin typeface="Calibri" panose="020F0502020204030204" pitchFamily="34" charset="0"/>
                <a:ea typeface="Calibri" panose="020F0502020204030204" pitchFamily="34" charset="0"/>
                <a:cs typeface="Times New Roman" panose="02020603050405020304" pitchFamily="18" charset="0"/>
              </a:rPr>
              <a:t>c</a:t>
            </a:r>
            <a:r>
              <a:rPr lang="en-GB" dirty="0">
                <a:latin typeface="Calibri" panose="020F0502020204030204" pitchFamily="34" charset="0"/>
                <a:ea typeface="Calibri" panose="020F0502020204030204" pitchFamily="34" charset="0"/>
                <a:cs typeface="Times New Roman" panose="02020603050405020304" pitchFamily="18" charset="0"/>
              </a:rPr>
              <a:t>old, </a:t>
            </a:r>
            <a:r>
              <a:rPr lang="en-GB" dirty="0">
                <a:highlight>
                  <a:srgbClr val="FFFF00"/>
                </a:highlight>
                <a:latin typeface="Calibri" panose="020F0502020204030204" pitchFamily="34" charset="0"/>
                <a:ea typeface="Calibri" panose="020F0502020204030204" pitchFamily="34" charset="0"/>
                <a:cs typeface="Times New Roman" panose="02020603050405020304" pitchFamily="18" charset="0"/>
              </a:rPr>
              <a:t>c</a:t>
            </a:r>
            <a:r>
              <a:rPr lang="en-GB" dirty="0">
                <a:latin typeface="Calibri" panose="020F0502020204030204" pitchFamily="34" charset="0"/>
                <a:ea typeface="Calibri" panose="020F0502020204030204" pitchFamily="34" charset="0"/>
                <a:cs typeface="Times New Roman" panose="02020603050405020304" pitchFamily="18" charset="0"/>
              </a:rPr>
              <a:t>alculating eyes of frosted green. His </a:t>
            </a:r>
            <a:r>
              <a:rPr lang="en-GB" dirty="0">
                <a:highlight>
                  <a:srgbClr val="00FFFF"/>
                </a:highlight>
                <a:latin typeface="Calibri" panose="020F0502020204030204" pitchFamily="34" charset="0"/>
                <a:ea typeface="Calibri" panose="020F0502020204030204" pitchFamily="34" charset="0"/>
                <a:cs typeface="Times New Roman" panose="02020603050405020304" pitchFamily="18" charset="0"/>
              </a:rPr>
              <a:t>heavy-knitted</a:t>
            </a:r>
            <a:r>
              <a:rPr lang="en-GB" dirty="0">
                <a:latin typeface="Calibri" panose="020F0502020204030204" pitchFamily="34" charset="0"/>
                <a:ea typeface="Calibri" panose="020F0502020204030204" pitchFamily="34" charset="0"/>
                <a:cs typeface="Times New Roman" panose="02020603050405020304" pitchFamily="18" charset="0"/>
              </a:rPr>
              <a:t> jumper, stiff from the cold, gave him a </a:t>
            </a:r>
            <a:r>
              <a:rPr lang="en-GB" dirty="0">
                <a:highlight>
                  <a:srgbClr val="00FFFF"/>
                </a:highlight>
                <a:latin typeface="Calibri" panose="020F0502020204030204" pitchFamily="34" charset="0"/>
                <a:ea typeface="Calibri" panose="020F0502020204030204" pitchFamily="34" charset="0"/>
                <a:cs typeface="Times New Roman" panose="02020603050405020304" pitchFamily="18" charset="0"/>
              </a:rPr>
              <a:t>robot-like</a:t>
            </a:r>
            <a:r>
              <a:rPr lang="en-GB" dirty="0">
                <a:latin typeface="Calibri" panose="020F0502020204030204" pitchFamily="34" charset="0"/>
                <a:ea typeface="Calibri" panose="020F0502020204030204" pitchFamily="34" charset="0"/>
                <a:cs typeface="Times New Roman" panose="02020603050405020304" pitchFamily="18" charset="0"/>
              </a:rPr>
              <a:t> </a:t>
            </a:r>
            <a:r>
              <a:rPr lang="en-GB" dirty="0" smtClean="0">
                <a:latin typeface="Calibri" panose="020F0502020204030204" pitchFamily="34" charset="0"/>
                <a:ea typeface="Calibri" panose="020F0502020204030204" pitchFamily="34" charset="0"/>
                <a:cs typeface="Times New Roman" panose="02020603050405020304" pitchFamily="18" charset="0"/>
              </a:rPr>
              <a:t>appearance; </a:t>
            </a:r>
            <a:r>
              <a:rPr lang="en-GB" dirty="0">
                <a:latin typeface="Calibri" panose="020F0502020204030204" pitchFamily="34" charset="0"/>
                <a:ea typeface="Calibri" panose="020F0502020204030204" pitchFamily="34" charset="0"/>
                <a:cs typeface="Times New Roman" panose="02020603050405020304" pitchFamily="18" charset="0"/>
              </a:rPr>
              <a:t>strangely at odds with the quiet </a:t>
            </a:r>
            <a:r>
              <a:rPr lang="en-GB" dirty="0">
                <a:highlight>
                  <a:srgbClr val="00FF00"/>
                </a:highlight>
                <a:latin typeface="Calibri" panose="020F0502020204030204" pitchFamily="34" charset="0"/>
                <a:ea typeface="Calibri" panose="020F0502020204030204" pitchFamily="34" charset="0"/>
                <a:cs typeface="Times New Roman" panose="02020603050405020304" pitchFamily="18" charset="0"/>
              </a:rPr>
              <a:t>rustling</a:t>
            </a:r>
            <a:r>
              <a:rPr lang="en-GB" dirty="0">
                <a:latin typeface="Calibri" panose="020F0502020204030204" pitchFamily="34" charset="0"/>
                <a:ea typeface="Calibri" panose="020F0502020204030204" pitchFamily="34" charset="0"/>
                <a:cs typeface="Times New Roman" panose="02020603050405020304" pitchFamily="18" charset="0"/>
              </a:rPr>
              <a:t> of his trouser leg against the </a:t>
            </a:r>
            <a:r>
              <a:rPr lang="en-GB" dirty="0">
                <a:highlight>
                  <a:srgbClr val="00FFFF"/>
                </a:highlight>
                <a:latin typeface="Calibri" panose="020F0502020204030204" pitchFamily="34" charset="0"/>
                <a:ea typeface="Calibri" panose="020F0502020204030204" pitchFamily="34" charset="0"/>
                <a:cs typeface="Times New Roman" panose="02020603050405020304" pitchFamily="18" charset="0"/>
              </a:rPr>
              <a:t>sturdy</a:t>
            </a:r>
            <a:r>
              <a:rPr lang="en-GB" dirty="0">
                <a:latin typeface="Calibri" panose="020F0502020204030204" pitchFamily="34" charset="0"/>
                <a:ea typeface="Calibri" panose="020F0502020204030204" pitchFamily="34" charset="0"/>
                <a:cs typeface="Times New Roman" panose="02020603050405020304" pitchFamily="18" charset="0"/>
              </a:rPr>
              <a:t> boots. He </a:t>
            </a:r>
            <a:r>
              <a:rPr lang="en-GB" dirty="0">
                <a:highlight>
                  <a:srgbClr val="00FF00"/>
                </a:highlight>
                <a:latin typeface="Calibri" panose="020F0502020204030204" pitchFamily="34" charset="0"/>
                <a:ea typeface="Calibri" panose="020F0502020204030204" pitchFamily="34" charset="0"/>
                <a:cs typeface="Times New Roman" panose="02020603050405020304" pitchFamily="18" charset="0"/>
              </a:rPr>
              <a:t>concealed</a:t>
            </a:r>
            <a:r>
              <a:rPr lang="en-GB" dirty="0">
                <a:latin typeface="Calibri" panose="020F0502020204030204" pitchFamily="34" charset="0"/>
                <a:ea typeface="Calibri" panose="020F0502020204030204" pitchFamily="34" charset="0"/>
                <a:cs typeface="Times New Roman" panose="02020603050405020304" pitchFamily="18" charset="0"/>
              </a:rPr>
              <a:t> his intentions by </a:t>
            </a:r>
            <a:r>
              <a:rPr lang="en-GB" dirty="0">
                <a:highlight>
                  <a:srgbClr val="00FFFF"/>
                </a:highlight>
                <a:latin typeface="Calibri" panose="020F0502020204030204" pitchFamily="34" charset="0"/>
                <a:ea typeface="Calibri" panose="020F0502020204030204" pitchFamily="34" charset="0"/>
                <a:cs typeface="Times New Roman" panose="02020603050405020304" pitchFamily="18" charset="0"/>
              </a:rPr>
              <a:t>stealthily</a:t>
            </a:r>
            <a:r>
              <a:rPr lang="en-GB" dirty="0">
                <a:latin typeface="Calibri" panose="020F0502020204030204" pitchFamily="34" charset="0"/>
                <a:ea typeface="Calibri" panose="020F0502020204030204" pitchFamily="34" charset="0"/>
                <a:cs typeface="Times New Roman" panose="02020603050405020304" pitchFamily="18" charset="0"/>
              </a:rPr>
              <a:t> moving </a:t>
            </a:r>
            <a:r>
              <a:rPr lang="en-GB" dirty="0"/>
              <a:t>towards</a:t>
            </a:r>
            <a:r>
              <a:rPr lang="en-GB" dirty="0">
                <a:latin typeface="Calibri" panose="020F0502020204030204" pitchFamily="34" charset="0"/>
                <a:ea typeface="Calibri" panose="020F0502020204030204" pitchFamily="34" charset="0"/>
                <a:cs typeface="Times New Roman" panose="02020603050405020304" pitchFamily="18" charset="0"/>
              </a:rPr>
              <a:t> the group </a:t>
            </a:r>
            <a:r>
              <a:rPr lang="en-GB" dirty="0">
                <a:highlight>
                  <a:srgbClr val="00FF00"/>
                </a:highlight>
                <a:latin typeface="Calibri" panose="020F0502020204030204" pitchFamily="34" charset="0"/>
                <a:ea typeface="Calibri" panose="020F0502020204030204" pitchFamily="34" charset="0"/>
                <a:cs typeface="Times New Roman" panose="02020603050405020304" pitchFamily="18" charset="0"/>
              </a:rPr>
              <a:t>gathered</a:t>
            </a:r>
            <a:r>
              <a:rPr lang="en-GB" dirty="0">
                <a:latin typeface="Calibri" panose="020F0502020204030204" pitchFamily="34" charset="0"/>
                <a:ea typeface="Calibri" panose="020F0502020204030204" pitchFamily="34" charset="0"/>
                <a:cs typeface="Times New Roman" panose="02020603050405020304" pitchFamily="18" charset="0"/>
              </a:rPr>
              <a:t> around the treasure, </a:t>
            </a:r>
            <a:r>
              <a:rPr lang="en-GB" dirty="0">
                <a:highlight>
                  <a:srgbClr val="00FFFF"/>
                </a:highlight>
                <a:latin typeface="Calibri" panose="020F0502020204030204" pitchFamily="34" charset="0"/>
                <a:ea typeface="Calibri" panose="020F0502020204030204" pitchFamily="34" charset="0"/>
                <a:cs typeface="Times New Roman" panose="02020603050405020304" pitchFamily="18" charset="0"/>
              </a:rPr>
              <a:t>tightly</a:t>
            </a:r>
            <a:r>
              <a:rPr lang="en-GB" dirty="0">
                <a:latin typeface="Calibri" panose="020F0502020204030204" pitchFamily="34" charset="0"/>
                <a:ea typeface="Calibri" panose="020F0502020204030204" pitchFamily="34" charset="0"/>
                <a:cs typeface="Times New Roman" panose="02020603050405020304" pitchFamily="18" charset="0"/>
              </a:rPr>
              <a:t> </a:t>
            </a:r>
            <a:r>
              <a:rPr lang="en-GB" dirty="0">
                <a:highlight>
                  <a:srgbClr val="00FF00"/>
                </a:highlight>
                <a:latin typeface="Calibri" panose="020F0502020204030204" pitchFamily="34" charset="0"/>
                <a:ea typeface="Calibri" panose="020F0502020204030204" pitchFamily="34" charset="0"/>
                <a:cs typeface="Times New Roman" panose="02020603050405020304" pitchFamily="18" charset="0"/>
              </a:rPr>
              <a:t>clasping</a:t>
            </a:r>
            <a:r>
              <a:rPr lang="en-GB" dirty="0">
                <a:latin typeface="Calibri" panose="020F0502020204030204" pitchFamily="34" charset="0"/>
                <a:ea typeface="Calibri" panose="020F0502020204030204" pitchFamily="34" charset="0"/>
                <a:cs typeface="Times New Roman" panose="02020603050405020304" pitchFamily="18" charset="0"/>
              </a:rPr>
              <a:t> his </a:t>
            </a:r>
            <a:r>
              <a:rPr lang="en-GB" dirty="0">
                <a:highlight>
                  <a:srgbClr val="00FFFF"/>
                </a:highlight>
                <a:latin typeface="Calibri" panose="020F0502020204030204" pitchFamily="34" charset="0"/>
                <a:ea typeface="Calibri" panose="020F0502020204030204" pitchFamily="34" charset="0"/>
                <a:cs typeface="Times New Roman" panose="02020603050405020304" pitchFamily="18" charset="0"/>
              </a:rPr>
              <a:t>crumpled up</a:t>
            </a:r>
            <a:r>
              <a:rPr lang="en-GB" dirty="0">
                <a:latin typeface="Calibri" panose="020F0502020204030204" pitchFamily="34" charset="0"/>
                <a:ea typeface="Calibri" panose="020F0502020204030204" pitchFamily="34" charset="0"/>
                <a:cs typeface="Times New Roman" panose="02020603050405020304" pitchFamily="18" charset="0"/>
              </a:rPr>
              <a:t> hat behind his back.  The closer he got to the hunched up group, the closer …..</a:t>
            </a:r>
            <a:endParaRPr lang="en-GB" sz="14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sz="2000" dirty="0">
                <a:latin typeface="Calibri" panose="020F0502020204030204" pitchFamily="34" charset="0"/>
                <a:ea typeface="Calibri" panose="020F0502020204030204" pitchFamily="34" charset="0"/>
                <a:cs typeface="Times New Roman" panose="02020603050405020304" pitchFamily="18" charset="0"/>
              </a:rPr>
              <a:t> </a:t>
            </a:r>
            <a:endParaRPr lang="en-GB" sz="14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sz="2000" dirty="0">
                <a:highlight>
                  <a:srgbClr val="FFFF00"/>
                </a:highlight>
                <a:latin typeface="Calibri" panose="020F0502020204030204" pitchFamily="34" charset="0"/>
                <a:ea typeface="Calibri" panose="020F0502020204030204" pitchFamily="34" charset="0"/>
                <a:cs typeface="Times New Roman" panose="02020603050405020304" pitchFamily="18" charset="0"/>
              </a:rPr>
              <a:t>Alliteration</a:t>
            </a:r>
            <a:endParaRPr lang="en-GB" sz="14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sz="2000" dirty="0">
                <a:latin typeface="Calibri" panose="020F0502020204030204" pitchFamily="34" charset="0"/>
                <a:ea typeface="Calibri" panose="020F0502020204030204" pitchFamily="34" charset="0"/>
                <a:cs typeface="Times New Roman" panose="02020603050405020304" pitchFamily="18" charset="0"/>
              </a:rPr>
              <a:t> </a:t>
            </a:r>
            <a:r>
              <a:rPr lang="en-GB" sz="2000" dirty="0">
                <a:highlight>
                  <a:srgbClr val="00FF00"/>
                </a:highlight>
                <a:latin typeface="Calibri" panose="020F0502020204030204" pitchFamily="34" charset="0"/>
                <a:ea typeface="Calibri" panose="020F0502020204030204" pitchFamily="34" charset="0"/>
                <a:cs typeface="Times New Roman" panose="02020603050405020304" pitchFamily="18" charset="0"/>
              </a:rPr>
              <a:t>Powerful verbs</a:t>
            </a:r>
            <a:endParaRPr lang="en-GB" sz="14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sz="2000" dirty="0">
                <a:highlight>
                  <a:srgbClr val="00FFFF"/>
                </a:highlight>
                <a:latin typeface="Calibri" panose="020F0502020204030204" pitchFamily="34" charset="0"/>
                <a:ea typeface="Calibri" panose="020F0502020204030204" pitchFamily="34" charset="0"/>
                <a:cs typeface="Times New Roman" panose="02020603050405020304" pitchFamily="18" charset="0"/>
              </a:rPr>
              <a:t>Adjectives and adverbs</a:t>
            </a:r>
            <a:endParaRPr lang="en-GB" sz="14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sz="2000" dirty="0" smtClean="0">
                <a:highlight>
                  <a:srgbClr val="FF00FF"/>
                </a:highlight>
                <a:latin typeface="Calibri" panose="020F0502020204030204" pitchFamily="34" charset="0"/>
                <a:ea typeface="Calibri" panose="020F0502020204030204" pitchFamily="34" charset="0"/>
                <a:cs typeface="Times New Roman" panose="02020603050405020304" pitchFamily="18" charset="0"/>
              </a:rPr>
              <a:t>Simile</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422485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692697"/>
            <a:ext cx="6984776" cy="4786439"/>
          </a:xfrm>
          <a:prstGeom prst="rect">
            <a:avLst/>
          </a:prstGeom>
        </p:spPr>
        <p:txBody>
          <a:bodyPr wrap="square">
            <a:spAutoFit/>
          </a:bodyPr>
          <a:lstStyle/>
          <a:p>
            <a:pPr>
              <a:lnSpc>
                <a:spcPct val="115000"/>
              </a:lnSpc>
              <a:spcAft>
                <a:spcPts val="1000"/>
              </a:spcAft>
            </a:pPr>
            <a:r>
              <a:rPr lang="en-GB" sz="2400" dirty="0">
                <a:latin typeface="Calibri" panose="020F0502020204030204" pitchFamily="34" charset="0"/>
                <a:ea typeface="Calibri" panose="020F0502020204030204" pitchFamily="34" charset="0"/>
                <a:cs typeface="Times New Roman" panose="02020603050405020304" pitchFamily="18" charset="0"/>
              </a:rPr>
              <a:t>Sharkey has clean-shaven face…corpse-like in its pallor, a high, bald forehead, a long, thin, high-</a:t>
            </a:r>
            <a:r>
              <a:rPr lang="en-GB" sz="2400" dirty="0" err="1">
                <a:latin typeface="Calibri" panose="020F0502020204030204" pitchFamily="34" charset="0"/>
                <a:ea typeface="Calibri" panose="020F0502020204030204" pitchFamily="34" charset="0"/>
                <a:cs typeface="Times New Roman" panose="02020603050405020304" pitchFamily="18" charset="0"/>
              </a:rPr>
              <a:t>nostrilled</a:t>
            </a:r>
            <a:r>
              <a:rPr lang="en-GB" sz="2400" dirty="0">
                <a:latin typeface="Calibri" panose="020F0502020204030204" pitchFamily="34" charset="0"/>
                <a:ea typeface="Calibri" panose="020F0502020204030204" pitchFamily="34" charset="0"/>
                <a:cs typeface="Times New Roman" panose="02020603050405020304" pitchFamily="18" charset="0"/>
              </a:rPr>
              <a:t> nose and — perhaps his most distinctive feature —filmy blue eyes, red-rimmed like those of a white bull terrier, from which strong men wince away in fear and loathing. Despite the tropical heat of the Caribbean, he wears a low fur cap; a blousy shirt under a red satin long-flapped waistcoat, a sword suspended from a many-coloured band of silk that pass across his body and a brass-buckled belt stuffed with pistols.</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dirty="0">
                <a:latin typeface="Calibri" panose="020F0502020204030204" pitchFamily="34" charset="0"/>
                <a:ea typeface="Calibri" panose="020F0502020204030204" pitchFamily="34" charset="0"/>
                <a:cs typeface="Times New Roman" panose="02020603050405020304" pitchFamily="18" charset="0"/>
              </a:rPr>
              <a:t>(Arthur Conan Doyle)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2916621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7DD5084A1EBBF4A97012CDD99C273C6" ma:contentTypeVersion="13" ma:contentTypeDescription="Create a new document." ma:contentTypeScope="" ma:versionID="2d5e7533d198654f7ab17bb663a243f9">
  <xsd:schema xmlns:xsd="http://www.w3.org/2001/XMLSchema" xmlns:xs="http://www.w3.org/2001/XMLSchema" xmlns:p="http://schemas.microsoft.com/office/2006/metadata/properties" xmlns:ns3="63e132fb-b410-4dc4-9dce-0e7e95ae03fa" xmlns:ns4="e95c479f-5190-4288-92d7-89d2a54f8811" targetNamespace="http://schemas.microsoft.com/office/2006/metadata/properties" ma:root="true" ma:fieldsID="8c128c05084f917804fad98167732757" ns3:_="" ns4:_="">
    <xsd:import namespace="63e132fb-b410-4dc4-9dce-0e7e95ae03fa"/>
    <xsd:import namespace="e95c479f-5190-4288-92d7-89d2a54f8811"/>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EventHashCode" minOccurs="0"/>
                <xsd:element ref="ns3:MediaServiceGenerationTime" minOccurs="0"/>
                <xsd:element ref="ns3:MediaServiceAutoTags" minOccurs="0"/>
                <xsd:element ref="ns3:MediaServiceDateTaken" minOccurs="0"/>
                <xsd:element ref="ns3:MediaServiceLocation" minOccurs="0"/>
                <xsd:element ref="ns3:MediaServiceOCR"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3e132fb-b410-4dc4-9dce-0e7e95ae03f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95c479f-5190-4288-92d7-89d2a54f8811"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2DD6643-B735-4049-9300-4B226C85037D}">
  <ds:schemaRefs>
    <ds:schemaRef ds:uri="http://purl.org/dc/elements/1.1/"/>
    <ds:schemaRef ds:uri="http://schemas.microsoft.com/office/infopath/2007/PartnerControls"/>
    <ds:schemaRef ds:uri="http://schemas.microsoft.com/office/2006/documentManagement/types"/>
    <ds:schemaRef ds:uri="http://purl.org/dc/terms/"/>
    <ds:schemaRef ds:uri="http://schemas.microsoft.com/office/2006/metadata/properties"/>
    <ds:schemaRef ds:uri="http://schemas.openxmlformats.org/package/2006/metadata/core-properties"/>
    <ds:schemaRef ds:uri="e95c479f-5190-4288-92d7-89d2a54f8811"/>
    <ds:schemaRef ds:uri="63e132fb-b410-4dc4-9dce-0e7e95ae03fa"/>
    <ds:schemaRef ds:uri="http://www.w3.org/XML/1998/namespace"/>
    <ds:schemaRef ds:uri="http://purl.org/dc/dcmitype/"/>
  </ds:schemaRefs>
</ds:datastoreItem>
</file>

<file path=customXml/itemProps2.xml><?xml version="1.0" encoding="utf-8"?>
<ds:datastoreItem xmlns:ds="http://schemas.openxmlformats.org/officeDocument/2006/customXml" ds:itemID="{46EEAED6-214B-427C-A3D7-3A2F3574FC47}">
  <ds:schemaRefs>
    <ds:schemaRef ds:uri="http://schemas.microsoft.com/sharepoint/v3/contenttype/forms"/>
  </ds:schemaRefs>
</ds:datastoreItem>
</file>

<file path=customXml/itemProps3.xml><?xml version="1.0" encoding="utf-8"?>
<ds:datastoreItem xmlns:ds="http://schemas.openxmlformats.org/officeDocument/2006/customXml" ds:itemID="{F3B1D2B7-48E6-4A76-8347-19FC28A2169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3e132fb-b410-4dc4-9dce-0e7e95ae03fa"/>
    <ds:schemaRef ds:uri="e95c479f-5190-4288-92d7-89d2a54f881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163</TotalTime>
  <Words>1152</Words>
  <Application>Microsoft Office PowerPoint</Application>
  <PresentationFormat>On-screen Show (4:3)</PresentationFormat>
  <Paragraphs>67</Paragraphs>
  <Slides>11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Garamond</vt:lpstr>
      <vt:lpstr>Times New Roman</vt:lpstr>
      <vt:lpstr>Wingdings</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dc:creator>
  <cp:lastModifiedBy>User</cp:lastModifiedBy>
  <cp:revision>10</cp:revision>
  <dcterms:created xsi:type="dcterms:W3CDTF">2012-08-07T10:55:35Z</dcterms:created>
  <dcterms:modified xsi:type="dcterms:W3CDTF">2020-06-05T17:25:55Z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0x01010027DD5084A1EBBF4A97012CDD99C273C6</vt:lpwstr>
  </property>
</Properties>
</file>