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iaQYLDzNPHeV3w5kRXJrk/yJhi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23288" y="6196013"/>
            <a:ext cx="576262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ims Slide">
  <p:cSld name="Aims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 txBox="1"/>
          <p:nvPr/>
        </p:nvSpPr>
        <p:spPr>
          <a:xfrm>
            <a:off x="628650" y="2554288"/>
            <a:ext cx="7886700" cy="53975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/>
          </a:p>
        </p:txBody>
      </p:sp>
      <p:sp>
        <p:nvSpPr>
          <p:cNvPr id="16" name="Google Shape;16;p11"/>
          <p:cNvSpPr txBox="1"/>
          <p:nvPr>
            <p:ph idx="1" type="body"/>
          </p:nvPr>
        </p:nvSpPr>
        <p:spPr>
          <a:xfrm>
            <a:off x="628650" y="2947486"/>
            <a:ext cx="7886700" cy="1409703"/>
          </a:xfrm>
          <a:prstGeom prst="rect">
            <a:avLst/>
          </a:prstGeom>
          <a:noFill/>
          <a:ln>
            <a:noFill/>
          </a:ln>
        </p:spPr>
        <p:txBody>
          <a:bodyPr anchorCtr="0" anchor="t" bIns="251975" lIns="251975" spcFirstLastPara="1" rIns="251975" wrap="square" tIns="251975">
            <a:noAutofit/>
          </a:bodyPr>
          <a:lstStyle>
            <a:lvl1pPr indent="-336550" lvl="0" marL="45720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700"/>
              <a:buChar char="•"/>
              <a:defRPr sz="17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457200" y="478898"/>
            <a:ext cx="8220071" cy="994309"/>
          </a:xfrm>
          <a:prstGeom prst="rect">
            <a:avLst/>
          </a:prstGeom>
          <a:noFill/>
          <a:ln>
            <a:noFill/>
          </a:ln>
        </p:spPr>
        <p:txBody>
          <a:bodyPr anchorCtr="1" anchor="ctr" bIns="251975" lIns="251975" spcFirstLastPara="1" rIns="251975" wrap="square" tIns="2519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d Slide">
  <p:cSld name="End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23288" y="6196013"/>
            <a:ext cx="576262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 with Box">
  <p:cSld name="Title Slide with Box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72438" y="5734050"/>
            <a:ext cx="576262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8A0DB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488950" y="695325"/>
            <a:ext cx="8164513" cy="1150938"/>
          </a:xfrm>
          <a:prstGeom prst="rect">
            <a:avLst/>
          </a:prstGeom>
          <a:noFill/>
          <a:ln>
            <a:noFill/>
          </a:ln>
        </p:spPr>
        <p:txBody>
          <a:bodyPr anchorCtr="1" anchor="ctr" bIns="251975" lIns="251975" spcFirstLastPara="1" rIns="251975" wrap="square" tIns="2519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488950" y="1957388"/>
            <a:ext cx="8164513" cy="4387850"/>
          </a:xfrm>
          <a:prstGeom prst="rect">
            <a:avLst/>
          </a:prstGeom>
          <a:noFill/>
          <a:ln>
            <a:noFill/>
          </a:ln>
        </p:spPr>
        <p:txBody>
          <a:bodyPr anchorCtr="0" anchor="t" bIns="251975" lIns="251975" spcFirstLastPara="1" rIns="251975" wrap="square" tIns="25197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/>
          <p:nvPr/>
        </p:nvSpPr>
        <p:spPr>
          <a:xfrm>
            <a:off x="925513" y="684213"/>
            <a:ext cx="892170" cy="892170"/>
          </a:xfrm>
          <a:custGeom>
            <a:rect b="b" l="l" r="r" t="t"/>
            <a:pathLst>
              <a:path extrusionOk="0" h="892170" w="892170">
                <a:moveTo>
                  <a:pt x="0" y="446085"/>
                </a:moveTo>
                <a:lnTo>
                  <a:pt x="0" y="446085"/>
                </a:lnTo>
                <a:cubicBezTo>
                  <a:pt x="0" y="692450"/>
                  <a:pt x="199719" y="892170"/>
                  <a:pt x="446085" y="892170"/>
                </a:cubicBezTo>
                <a:cubicBezTo>
                  <a:pt x="692450" y="892170"/>
                  <a:pt x="892170" y="692450"/>
                  <a:pt x="892170" y="446085"/>
                </a:cubicBezTo>
                <a:cubicBezTo>
                  <a:pt x="892170" y="199719"/>
                  <a:pt x="692450" y="0"/>
                  <a:pt x="446085" y="0"/>
                </a:cubicBezTo>
                <a:cubicBezTo>
                  <a:pt x="199719" y="0"/>
                  <a:pt x="0" y="199719"/>
                  <a:pt x="0" y="446085"/>
                </a:cubicBezTo>
                <a:close/>
              </a:path>
            </a:pathLst>
          </a:custGeom>
          <a:solidFill>
            <a:srgbClr val="945FA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755650" y="1758950"/>
            <a:ext cx="7632700" cy="1766888"/>
          </a:xfrm>
          <a:prstGeom prst="rect">
            <a:avLst/>
          </a:prstGeom>
          <a:solidFill>
            <a:srgbClr val="945FA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t/>
            </a:r>
            <a:endParaRPr b="0" sz="1800" u="none">
              <a:solidFill>
                <a:srgbClr val="93CCB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755650" y="2428875"/>
            <a:ext cx="7632700" cy="422275"/>
          </a:xfrm>
          <a:prstGeom prst="rect">
            <a:avLst/>
          </a:prstGeom>
          <a:noFill/>
          <a:ln>
            <a:noFill/>
          </a:ln>
        </p:spPr>
        <p:txBody>
          <a:bodyPr anchorCtr="0" anchor="t" bIns="71975" lIns="0" spcFirstLastPara="1" rIns="0" wrap="square" tIns="7197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0" lang="en-GB" sz="2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Statements are sentences which tell you a fact, opinion or idea.</a:t>
            </a:r>
            <a:endParaRPr b="0" sz="1800" u="non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659050" y="4880600"/>
            <a:ext cx="76326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7975" lIns="107975" spcFirstLastPara="1" rIns="107975" wrap="square" tIns="10797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0" i="1" lang="en-GB" sz="18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0" lang="en-GB" sz="18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A rainbow has 7 colours.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0" lang="en-GB" sz="1800" u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They are beautiful to look at. </a:t>
            </a:r>
            <a:endParaRPr/>
          </a:p>
        </p:txBody>
      </p:sp>
      <p:sp>
        <p:nvSpPr>
          <p:cNvPr id="35" name="Google Shape;35;p3"/>
          <p:cNvSpPr txBox="1"/>
          <p:nvPr/>
        </p:nvSpPr>
        <p:spPr>
          <a:xfrm>
            <a:off x="1012825" y="838200"/>
            <a:ext cx="717600" cy="585900"/>
          </a:xfrm>
          <a:prstGeom prst="rect">
            <a:avLst/>
          </a:prstGeom>
          <a:solidFill>
            <a:srgbClr val="945FA9"/>
          </a:solidFill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1" lang="en-GB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pic>
        <p:nvPicPr>
          <p:cNvPr id="36" name="Google Shape;3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76738" y="3975100"/>
            <a:ext cx="3624262" cy="211772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3"/>
          <p:cNvSpPr txBox="1"/>
          <p:nvPr/>
        </p:nvSpPr>
        <p:spPr>
          <a:xfrm>
            <a:off x="1912525" y="734100"/>
            <a:ext cx="3245400" cy="8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Statements</a:t>
            </a:r>
            <a:endParaRPr sz="3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/>
          <p:nvPr/>
        </p:nvSpPr>
        <p:spPr>
          <a:xfrm>
            <a:off x="925513" y="684213"/>
            <a:ext cx="892175" cy="892175"/>
          </a:xfrm>
          <a:custGeom>
            <a:rect b="b" l="l" r="r" t="t"/>
            <a:pathLst>
              <a:path extrusionOk="0" h="892170" w="892170">
                <a:moveTo>
                  <a:pt x="0" y="446085"/>
                </a:moveTo>
                <a:lnTo>
                  <a:pt x="0" y="446085"/>
                </a:lnTo>
                <a:cubicBezTo>
                  <a:pt x="0" y="692450"/>
                  <a:pt x="199719" y="892170"/>
                  <a:pt x="446085" y="892170"/>
                </a:cubicBezTo>
                <a:cubicBezTo>
                  <a:pt x="692450" y="892170"/>
                  <a:pt x="892170" y="692450"/>
                  <a:pt x="892170" y="446085"/>
                </a:cubicBezTo>
                <a:cubicBezTo>
                  <a:pt x="892170" y="199719"/>
                  <a:pt x="692450" y="0"/>
                  <a:pt x="446085" y="0"/>
                </a:cubicBezTo>
                <a:cubicBezTo>
                  <a:pt x="199719" y="0"/>
                  <a:pt x="0" y="199719"/>
                  <a:pt x="0" y="446085"/>
                </a:cubicBezTo>
                <a:close/>
              </a:path>
            </a:pathLst>
          </a:custGeom>
          <a:solidFill>
            <a:srgbClr val="945FA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755650" y="1758950"/>
            <a:ext cx="7632700" cy="1766888"/>
          </a:xfrm>
          <a:prstGeom prst="rect">
            <a:avLst/>
          </a:prstGeom>
          <a:solidFill>
            <a:srgbClr val="945FA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93CCB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4"/>
          <p:cNvSpPr/>
          <p:nvPr/>
        </p:nvSpPr>
        <p:spPr>
          <a:xfrm>
            <a:off x="755650" y="2263775"/>
            <a:ext cx="7632700" cy="706438"/>
          </a:xfrm>
          <a:prstGeom prst="rect">
            <a:avLst/>
          </a:prstGeom>
          <a:noFill/>
          <a:ln>
            <a:noFill/>
          </a:ln>
        </p:spPr>
        <p:txBody>
          <a:bodyPr anchorCtr="1" anchor="t" bIns="71975" lIns="0" spcFirstLastPara="1" rIns="0" wrap="square" tIns="7197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en-GB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Questions are sentences that ask you something.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en-GB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They usually end with a question mark.</a:t>
            </a:r>
            <a:endParaRPr/>
          </a:p>
        </p:txBody>
      </p:sp>
      <p:sp>
        <p:nvSpPr>
          <p:cNvPr id="45" name="Google Shape;45;p4"/>
          <p:cNvSpPr/>
          <p:nvPr/>
        </p:nvSpPr>
        <p:spPr>
          <a:xfrm>
            <a:off x="755700" y="5002838"/>
            <a:ext cx="7632600" cy="7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7975" lIns="107975" spcFirstLastPara="1" rIns="107975" wrap="square" tIns="10797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i="1" lang="en-GB" sz="180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lang="en-GB" sz="180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What did you have for dinner?</a:t>
            </a:r>
            <a:endParaRPr/>
          </a:p>
        </p:txBody>
      </p:sp>
      <p:sp>
        <p:nvSpPr>
          <p:cNvPr id="46" name="Google Shape;46;p4"/>
          <p:cNvSpPr txBox="1"/>
          <p:nvPr/>
        </p:nvSpPr>
        <p:spPr>
          <a:xfrm>
            <a:off x="1012825" y="838200"/>
            <a:ext cx="717550" cy="585788"/>
          </a:xfrm>
          <a:prstGeom prst="rect">
            <a:avLst/>
          </a:prstGeom>
          <a:solidFill>
            <a:srgbClr val="945FA9"/>
          </a:solidFill>
          <a:ln>
            <a:noFill/>
          </a:ln>
        </p:spPr>
        <p:txBody>
          <a:bodyPr anchorCtr="1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1" lang="en-GB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pic>
        <p:nvPicPr>
          <p:cNvPr id="47" name="Google Shape;4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05263" y="3151188"/>
            <a:ext cx="4622800" cy="3268662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4"/>
          <p:cNvSpPr txBox="1"/>
          <p:nvPr/>
        </p:nvSpPr>
        <p:spPr>
          <a:xfrm>
            <a:off x="1912525" y="734100"/>
            <a:ext cx="3245400" cy="8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Questions</a:t>
            </a:r>
            <a:endParaRPr sz="3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"/>
          <p:cNvSpPr/>
          <p:nvPr/>
        </p:nvSpPr>
        <p:spPr>
          <a:xfrm>
            <a:off x="925513" y="684213"/>
            <a:ext cx="892175" cy="892175"/>
          </a:xfrm>
          <a:custGeom>
            <a:rect b="b" l="l" r="r" t="t"/>
            <a:pathLst>
              <a:path extrusionOk="0" h="892170" w="892170">
                <a:moveTo>
                  <a:pt x="0" y="446085"/>
                </a:moveTo>
                <a:lnTo>
                  <a:pt x="0" y="446085"/>
                </a:lnTo>
                <a:cubicBezTo>
                  <a:pt x="0" y="692450"/>
                  <a:pt x="199719" y="892170"/>
                  <a:pt x="446085" y="892170"/>
                </a:cubicBezTo>
                <a:cubicBezTo>
                  <a:pt x="692450" y="892170"/>
                  <a:pt x="892170" y="692450"/>
                  <a:pt x="892170" y="446085"/>
                </a:cubicBezTo>
                <a:cubicBezTo>
                  <a:pt x="892170" y="199719"/>
                  <a:pt x="692450" y="0"/>
                  <a:pt x="446085" y="0"/>
                </a:cubicBezTo>
                <a:cubicBezTo>
                  <a:pt x="199719" y="0"/>
                  <a:pt x="0" y="199719"/>
                  <a:pt x="0" y="446085"/>
                </a:cubicBezTo>
                <a:close/>
              </a:path>
            </a:pathLst>
          </a:custGeom>
          <a:solidFill>
            <a:srgbClr val="945FA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5"/>
          <p:cNvSpPr/>
          <p:nvPr/>
        </p:nvSpPr>
        <p:spPr>
          <a:xfrm>
            <a:off x="755650" y="1758950"/>
            <a:ext cx="7632700" cy="1766888"/>
          </a:xfrm>
          <a:prstGeom prst="rect">
            <a:avLst/>
          </a:prstGeom>
          <a:solidFill>
            <a:srgbClr val="945FA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93CCB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5"/>
          <p:cNvSpPr/>
          <p:nvPr/>
        </p:nvSpPr>
        <p:spPr>
          <a:xfrm>
            <a:off x="755650" y="2143125"/>
            <a:ext cx="7632700" cy="984250"/>
          </a:xfrm>
          <a:prstGeom prst="rect">
            <a:avLst/>
          </a:prstGeom>
          <a:noFill/>
          <a:ln>
            <a:noFill/>
          </a:ln>
        </p:spPr>
        <p:txBody>
          <a:bodyPr anchorCtr="1" anchor="t" bIns="71975" lIns="0" spcFirstLastPara="1" rIns="0" wrap="square" tIns="7197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en-GB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They are often urgent or angry, can be very short and contain </a:t>
            </a:r>
            <a:br>
              <a:rPr lang="en-GB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 imperative verb. Commands Imperative verbs are also known </a:t>
            </a:r>
            <a:br>
              <a:rPr lang="en-GB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 ‘bossy verbs’- they tell people what to do.</a:t>
            </a:r>
            <a:endParaRPr/>
          </a:p>
        </p:txBody>
      </p:sp>
      <p:sp>
        <p:nvSpPr>
          <p:cNvPr id="56" name="Google Shape;56;p5"/>
          <p:cNvSpPr/>
          <p:nvPr/>
        </p:nvSpPr>
        <p:spPr>
          <a:xfrm>
            <a:off x="755700" y="5022163"/>
            <a:ext cx="7632600" cy="7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7975" lIns="107975" spcFirstLastPara="1" rIns="107975" wrap="square" tIns="10797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i="1" lang="en-GB" sz="180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lang="en-GB" sz="180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Help me! Stop it. </a:t>
            </a:r>
            <a:endParaRPr/>
          </a:p>
        </p:txBody>
      </p:sp>
      <p:sp>
        <p:nvSpPr>
          <p:cNvPr id="57" name="Google Shape;57;p5"/>
          <p:cNvSpPr txBox="1"/>
          <p:nvPr/>
        </p:nvSpPr>
        <p:spPr>
          <a:xfrm>
            <a:off x="1012825" y="838200"/>
            <a:ext cx="717550" cy="585788"/>
          </a:xfrm>
          <a:prstGeom prst="rect">
            <a:avLst/>
          </a:prstGeom>
          <a:solidFill>
            <a:srgbClr val="945FA9"/>
          </a:solidFill>
          <a:ln>
            <a:noFill/>
          </a:ln>
        </p:spPr>
        <p:txBody>
          <a:bodyPr anchorCtr="1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1" lang="en-GB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pic>
        <p:nvPicPr>
          <p:cNvPr id="58" name="Google Shape;5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22750" y="3308350"/>
            <a:ext cx="1123950" cy="300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5"/>
          <p:cNvPicPr preferRelativeResize="0"/>
          <p:nvPr/>
        </p:nvPicPr>
        <p:blipFill rotWithShape="1">
          <a:blip r:embed="rId4">
            <a:alphaModFix/>
          </a:blip>
          <a:srcRect b="6372" l="0" r="-443" t="0"/>
          <a:stretch/>
        </p:blipFill>
        <p:spPr>
          <a:xfrm>
            <a:off x="5910263" y="3754438"/>
            <a:ext cx="1920875" cy="26543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5"/>
          <p:cNvSpPr txBox="1"/>
          <p:nvPr/>
        </p:nvSpPr>
        <p:spPr>
          <a:xfrm>
            <a:off x="1912525" y="734100"/>
            <a:ext cx="3245400" cy="8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Commands</a:t>
            </a:r>
            <a:endParaRPr sz="3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>
            <a:off x="925513" y="684213"/>
            <a:ext cx="892175" cy="892175"/>
          </a:xfrm>
          <a:custGeom>
            <a:rect b="b" l="l" r="r" t="t"/>
            <a:pathLst>
              <a:path extrusionOk="0" h="892170" w="892170">
                <a:moveTo>
                  <a:pt x="0" y="446085"/>
                </a:moveTo>
                <a:lnTo>
                  <a:pt x="0" y="446085"/>
                </a:lnTo>
                <a:cubicBezTo>
                  <a:pt x="0" y="692450"/>
                  <a:pt x="199719" y="892170"/>
                  <a:pt x="446085" y="892170"/>
                </a:cubicBezTo>
                <a:cubicBezTo>
                  <a:pt x="692450" y="892170"/>
                  <a:pt x="892170" y="692450"/>
                  <a:pt x="892170" y="446085"/>
                </a:cubicBezTo>
                <a:cubicBezTo>
                  <a:pt x="892170" y="199719"/>
                  <a:pt x="692450" y="0"/>
                  <a:pt x="446085" y="0"/>
                </a:cubicBezTo>
                <a:cubicBezTo>
                  <a:pt x="199719" y="0"/>
                  <a:pt x="0" y="199719"/>
                  <a:pt x="0" y="446085"/>
                </a:cubicBezTo>
                <a:close/>
              </a:path>
            </a:pathLst>
          </a:custGeom>
          <a:solidFill>
            <a:srgbClr val="945FA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6"/>
          <p:cNvSpPr/>
          <p:nvPr/>
        </p:nvSpPr>
        <p:spPr>
          <a:xfrm>
            <a:off x="755650" y="1758950"/>
            <a:ext cx="7632700" cy="1766888"/>
          </a:xfrm>
          <a:prstGeom prst="rect">
            <a:avLst/>
          </a:prstGeom>
          <a:solidFill>
            <a:srgbClr val="945FA9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93CCB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6"/>
          <p:cNvSpPr/>
          <p:nvPr/>
        </p:nvSpPr>
        <p:spPr>
          <a:xfrm>
            <a:off x="755650" y="2185988"/>
            <a:ext cx="7632700" cy="976312"/>
          </a:xfrm>
          <a:prstGeom prst="rect">
            <a:avLst/>
          </a:prstGeom>
          <a:noFill/>
          <a:ln>
            <a:noFill/>
          </a:ln>
        </p:spPr>
        <p:txBody>
          <a:bodyPr anchorCtr="1" anchor="t" bIns="71975" lIns="0" spcFirstLastPara="1" rIns="0" wrap="square" tIns="7197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en-GB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 exclamation is used when someone is surprised.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en-GB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It always starts with ‘How’ or ‘What’ and contains a noun </a:t>
            </a:r>
            <a:br>
              <a:rPr lang="en-GB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 a verb. </a:t>
            </a:r>
            <a:endParaRPr/>
          </a:p>
        </p:txBody>
      </p:sp>
      <p:sp>
        <p:nvSpPr>
          <p:cNvPr id="68" name="Google Shape;68;p6"/>
          <p:cNvSpPr/>
          <p:nvPr/>
        </p:nvSpPr>
        <p:spPr>
          <a:xfrm>
            <a:off x="601125" y="5253988"/>
            <a:ext cx="7632600" cy="7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7975" lIns="107975" spcFirstLastPara="1" rIns="107975" wrap="square" tIns="10797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i="1" lang="en-GB" sz="180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lang="en-GB" sz="180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What big feet you have! </a:t>
            </a:r>
            <a:endParaRPr/>
          </a:p>
        </p:txBody>
      </p:sp>
      <p:sp>
        <p:nvSpPr>
          <p:cNvPr id="69" name="Google Shape;69;p6"/>
          <p:cNvSpPr txBox="1"/>
          <p:nvPr/>
        </p:nvSpPr>
        <p:spPr>
          <a:xfrm>
            <a:off x="1012825" y="838200"/>
            <a:ext cx="717550" cy="585788"/>
          </a:xfrm>
          <a:prstGeom prst="rect">
            <a:avLst/>
          </a:prstGeom>
          <a:solidFill>
            <a:srgbClr val="945FA9"/>
          </a:solidFill>
          <a:ln>
            <a:noFill/>
          </a:ln>
        </p:spPr>
        <p:txBody>
          <a:bodyPr anchorCtr="1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b="1" lang="en-GB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pic>
        <p:nvPicPr>
          <p:cNvPr id="70" name="Google Shape;7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24413" y="3797300"/>
            <a:ext cx="2154237" cy="22955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6"/>
          <p:cNvSpPr txBox="1"/>
          <p:nvPr/>
        </p:nvSpPr>
        <p:spPr>
          <a:xfrm>
            <a:off x="1912525" y="734100"/>
            <a:ext cx="3245400" cy="8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Exclamations</a:t>
            </a:r>
            <a:endParaRPr sz="3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2017-09-13T02:42:51Z</dcterms:created>
  <dc:creator>Federica Zanusso</dc:creator>
</cp:coreProperties>
</file>